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0.xml" ContentType="application/vnd.openxmlformats-officedocument.presentationml.slide+xml"/>
  <Override PartName="/ppt/slides/slide19.xml" ContentType="application/vnd.openxmlformats-officedocument.presentationml.slide+xml"/>
  <Override PartName="/ppt/slides/slide18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8.xml" ContentType="application/vnd.openxmlformats-officedocument.presentationml.slid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9.xml" ContentType="application/vnd.openxmlformats-officedocument.presentationml.slide+xml"/>
  <Override PartName="/ppt/slides/slide5.xml" ContentType="application/vnd.openxmlformats-officedocument.presentationml.slide+xml"/>
  <Override PartName="/ppt/slides/slide7.xml" ContentType="application/vnd.openxmlformats-officedocument.presentationml.slide+xml"/>
  <Override PartName="/ppt/slides/slide4.xml" ContentType="application/vnd.openxmlformats-officedocument.presentationml.slide+xml"/>
  <Override PartName="/ppt/slides/slide6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3.xml" ContentType="application/vnd.openxmlformats-officedocument.customXml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4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7" r:id="rId2"/>
    <p:sldId id="275" r:id="rId3"/>
    <p:sldId id="276" r:id="rId4"/>
    <p:sldId id="281" r:id="rId5"/>
    <p:sldId id="282" r:id="rId6"/>
    <p:sldId id="285" r:id="rId7"/>
    <p:sldId id="284" r:id="rId8"/>
    <p:sldId id="295" r:id="rId9"/>
    <p:sldId id="294" r:id="rId10"/>
    <p:sldId id="296" r:id="rId11"/>
    <p:sldId id="297" r:id="rId12"/>
    <p:sldId id="286" r:id="rId13"/>
    <p:sldId id="287" r:id="rId14"/>
    <p:sldId id="298" r:id="rId15"/>
    <p:sldId id="289" r:id="rId16"/>
    <p:sldId id="300" r:id="rId17"/>
    <p:sldId id="288" r:id="rId18"/>
    <p:sldId id="299" r:id="rId19"/>
    <p:sldId id="301" r:id="rId20"/>
    <p:sldId id="290" r:id="rId21"/>
    <p:sldId id="291" r:id="rId22"/>
    <p:sldId id="293" r:id="rId23"/>
    <p:sldId id="292" r:id="rId24"/>
    <p:sldId id="302" r:id="rId25"/>
    <p:sldId id="303" r:id="rId26"/>
    <p:sldId id="304" r:id="rId27"/>
    <p:sldId id="305" r:id="rId28"/>
    <p:sldId id="306" r:id="rId29"/>
    <p:sldId id="283" r:id="rId30"/>
  </p:sldIdLst>
  <p:sldSz cx="12192000" cy="6858000"/>
  <p:notesSz cx="6858000" cy="9144000"/>
  <p:defaultTextStyle>
    <a:defPPr>
      <a:defRPr lang="sk-SK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0"/>
    <p:restoredTop sz="94676"/>
  </p:normalViewPr>
  <p:slideViewPr>
    <p:cSldViewPr snapToGrid="0" snapToObjects="1">
      <p:cViewPr varScale="1">
        <p:scale>
          <a:sx n="101" d="100"/>
          <a:sy n="101" d="100"/>
        </p:scale>
        <p:origin x="904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38" Type="http://schemas.openxmlformats.org/officeDocument/2006/relationships/customXml" Target="../customXml/item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37" Type="http://schemas.openxmlformats.org/officeDocument/2006/relationships/customXml" Target="../customXml/item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customXml" Target="../customXml/item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customXml" Target="../customXml/item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9BED49-0168-6C4C-B998-A7853C21763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D882BF7-97A4-FA47-897B-292EE03D77F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967C54-05CC-174A-AAB6-6AAEBBAD4D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164A49-DC31-1249-A3AA-68D537AC57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9C0ABC-D7C4-244C-B0A7-8D4CAB0805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4800843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5E243F-05C6-B844-BE84-2FE9D1B8C4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251FC7B-02D8-6742-A5DD-9C3C5978FC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ED552A-E95D-E549-BBBF-4952398D31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2A0644-C01F-2949-B928-3701200EDA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66C951C-576D-A142-ADD6-F0400B1912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984535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8C3C3FC-35B4-B641-B0D6-63F014D232C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E87330-20FE-574D-88F2-420910FE79A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E3F482A-1D7F-3A4C-AB2C-4C68C1D8D5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C1181A-8080-3A42-8363-F92C09FA56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9D71A6-72AA-C34F-B900-5FDD6E0F18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6967262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D71F2B-FDD3-064B-9F5D-A2873748E3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737B5D-E972-A94D-BF6B-F573608FE0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E8F610-F524-F14C-BCA7-349634F446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7F72E2-0AA3-D54E-809F-91A7E7B4FE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761E25-98CD-C641-94BC-8F24FB35D9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587182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E7182C-E500-9941-9CD4-7D39232FEF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6F2A08-D3E8-E846-96C4-EFD28398AC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79DFF6-96B0-7047-B7FA-098F28C391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8A4F61-AB36-B34C-A0A2-B6A38B100C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CB67E50-00AA-9F47-992A-AA174C820D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6624398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516848-9B0A-1544-B6D9-E9E4963071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8376B6-510E-414D-805E-12FF51F580C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E25E22C-B4A5-4548-9F5F-6A2567140A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A44907-AB77-6E40-BEB5-9AD6EFCC57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63024C2-2F02-794C-94E1-39242D4157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A4FC77-42B9-094B-8DEB-EF60E00B45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6739228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A837F0-754D-B64C-A8BF-53A9285D72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93FABC-5EC9-194E-A857-E408A3471F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694F48-3D5D-454F-8D0F-4FC6AC9E7D0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7AAECA5-CD82-CC47-AE15-A1E4616E52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E86CAB6-4AF2-BF4E-93D5-E3EF01557B8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90BF41E-C303-9541-A9F7-89D06ECBEE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78161B2-76A4-4847-8669-E28E4BCFE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0B9AA67-2BAF-E142-857C-5C7C1FBFA8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7483096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76062A-2D47-5241-8963-E9C5013AC8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7C4DBC8-7278-4946-ABC4-2520CA80A7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FD2269F-2A24-B842-A564-60C45EB51E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D04F0A9-C388-1D4B-A985-6377CA180E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8266128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BD8EF67-60C7-2048-A372-8F962D2D88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87362EDF-550C-374A-BF94-5F23C4E827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2A7EEE8-1EC5-C540-8020-B3417AD789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4730621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5E000A-3A73-9546-89BD-A1389A0CC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C2AAE3-7BBB-0449-A278-9A6532EE2E7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C2C2547-FB1C-694F-AE64-AE0457848B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30CA87-13DE-4F42-85C2-46D5BFF3CB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E0074E5-28FA-1441-BB1A-43CE6622D4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A90E27E-6356-1144-B96D-730434C76D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39117188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2D8EC00-ED53-2F4C-92F0-4B844BDA6B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22148BA-2250-ED42-BFD0-07DA89AFC04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k-SK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A2CDC04-F65A-BA43-B0E3-880F3F0345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288F6A6-4B94-4944-8974-0F02BAAA8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C412617-D961-A04E-BED8-7A7EE86981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892F399-E87D-0142-B29E-B073D8DCC6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23295237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6311C6C-75E4-3047-A9EB-1C260E60CC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sk-SK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0ECFDB6-985B-9543-AD6F-3AA1B7ECEA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sk-SK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F0189E-F1C7-234C-910A-ED9F824536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3E6C57-2ABF-5847-BBCE-657939B5D381}" type="datetimeFigureOut">
              <a:rPr lang="sk-SK" smtClean="0"/>
              <a:t>14.5.18</a:t>
            </a:fld>
            <a:endParaRPr lang="sk-SK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AA6330-5DDC-984A-80CB-BCC72668BE3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sk-SK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976CD87-E6D5-D64E-82F2-DA9D6B0424E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3090DB-35E7-1A42-A090-B3DF27D16E29}" type="slidenum">
              <a:rPr lang="sk-SK" smtClean="0"/>
              <a:t>‹#›</a:t>
            </a:fld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4438310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k-SK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hyperlink" Target="mailto:jan.hargas@slovensko.digital" TargetMode="External"/><Relationship Id="rId13" Type="http://schemas.openxmlformats.org/officeDocument/2006/relationships/hyperlink" Target="mailto:juraj.husek@justice.sk" TargetMode="External"/><Relationship Id="rId18" Type="http://schemas.openxmlformats.org/officeDocument/2006/relationships/hyperlink" Target="mailto:michaela.balazova@nases.gov.sk" TargetMode="External"/><Relationship Id="rId3" Type="http://schemas.openxmlformats.org/officeDocument/2006/relationships/hyperlink" Target="mailto:David.Dvorak@itsmf.sk" TargetMode="External"/><Relationship Id="rId21" Type="http://schemas.openxmlformats.org/officeDocument/2006/relationships/hyperlink" Target="mailto:pf@ditec.sk" TargetMode="External"/><Relationship Id="rId7" Type="http://schemas.openxmlformats.org/officeDocument/2006/relationships/hyperlink" Target="mailto:ivo.kovacic@itsmf.sk" TargetMode="External"/><Relationship Id="rId12" Type="http://schemas.openxmlformats.org/officeDocument/2006/relationships/hyperlink" Target="mailto:jozef.suran@sap.com" TargetMode="External"/><Relationship Id="rId17" Type="http://schemas.openxmlformats.org/officeDocument/2006/relationships/hyperlink" Target="mailto:mario.italy@nbu.gov.sk" TargetMode="External"/><Relationship Id="rId2" Type="http://schemas.openxmlformats.org/officeDocument/2006/relationships/hyperlink" Target="mailto:adrian.belanik@zdruzeniedeus.sk" TargetMode="External"/><Relationship Id="rId16" Type="http://schemas.openxmlformats.org/officeDocument/2006/relationships/hyperlink" Target="mailto:marian.simegh@nczisk.sk" TargetMode="External"/><Relationship Id="rId20" Type="http://schemas.openxmlformats.org/officeDocument/2006/relationships/hyperlink" Target="mailto:peter.szakacs@mhsr.sk" TargetMode="External"/><Relationship Id="rId1" Type="http://schemas.openxmlformats.org/officeDocument/2006/relationships/slideLayout" Target="../slideLayouts/slideLayout5.xml"/><Relationship Id="rId6" Type="http://schemas.openxmlformats.org/officeDocument/2006/relationships/hyperlink" Target="mailto:milanft@gmail.com" TargetMode="External"/><Relationship Id="rId11" Type="http://schemas.openxmlformats.org/officeDocument/2006/relationships/hyperlink" Target="mailto:jozef.rabara@ujd.gov.sk" TargetMode="External"/><Relationship Id="rId24" Type="http://schemas.openxmlformats.org/officeDocument/2006/relationships/hyperlink" Target="mailto:zuzana.martincova@nku.gov.sk" TargetMode="External"/><Relationship Id="rId5" Type="http://schemas.openxmlformats.org/officeDocument/2006/relationships/hyperlink" Target="mailto:erik.minarovic@mfsr.sk" TargetMode="External"/><Relationship Id="rId15" Type="http://schemas.openxmlformats.org/officeDocument/2006/relationships/hyperlink" Target="mailto:marek.canecky@enviro.gov.sk" TargetMode="External"/><Relationship Id="rId23" Type="http://schemas.openxmlformats.org/officeDocument/2006/relationships/hyperlink" Target="mailto:vladimir.drobny@land.gov.sk" TargetMode="External"/><Relationship Id="rId10" Type="http://schemas.openxmlformats.org/officeDocument/2006/relationships/hyperlink" Target="mailto:jozef.chren@ujd.gov.sk" TargetMode="External"/><Relationship Id="rId19" Type="http://schemas.openxmlformats.org/officeDocument/2006/relationships/hyperlink" Target="mailto:milan@p3.sk" TargetMode="External"/><Relationship Id="rId4" Type="http://schemas.openxmlformats.org/officeDocument/2006/relationships/hyperlink" Target="mailto:edo.jr.metke@ujd.gov.sk" TargetMode="External"/><Relationship Id="rId9" Type="http://schemas.openxmlformats.org/officeDocument/2006/relationships/hyperlink" Target="mailto:jan.tobik@enviro.gov.sk" TargetMode="External"/><Relationship Id="rId14" Type="http://schemas.openxmlformats.org/officeDocument/2006/relationships/hyperlink" Target="mailto:lenka.gajovska@zdruzeniedeus.sk" TargetMode="External"/><Relationship Id="rId22" Type="http://schemas.openxmlformats.org/officeDocument/2006/relationships/hyperlink" Target="mailto:rastislav.machel@culture.gov.sk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E74ECC7-0744-F143-8F8C-1468C01FDCA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57226" y="4051320"/>
            <a:ext cx="11015662" cy="2387600"/>
          </a:xfrm>
        </p:spPr>
        <p:txBody>
          <a:bodyPr anchor="t">
            <a:noAutofit/>
          </a:bodyPr>
          <a:lstStyle/>
          <a:p>
            <a:r>
              <a:rPr lang="sk-SK" sz="2600" dirty="0">
                <a:latin typeface="+mn-lt"/>
                <a:ea typeface="+mn-ea"/>
                <a:cs typeface="+mn-cs"/>
              </a:rPr>
              <a:t> </a:t>
            </a:r>
            <a:r>
              <a:rPr lang="sk-SK" sz="2400" dirty="0"/>
              <a:t>Úrad Podpredsedu vlády SR pre investície a informatizáciu</a:t>
            </a:r>
            <a:br>
              <a:rPr lang="sk-SK" sz="2400" dirty="0"/>
            </a:br>
            <a:r>
              <a:rPr lang="sk-SK" sz="2400" dirty="0"/>
              <a:t>15.5.2018, Štefánikova 15, 811 05 Bratislava</a:t>
            </a:r>
            <a:br>
              <a:rPr lang="sk-SK" sz="2400" dirty="0"/>
            </a:br>
            <a:endParaRPr lang="sk-SK" sz="2600" dirty="0">
              <a:latin typeface="+mn-lt"/>
              <a:ea typeface="+mn-ea"/>
              <a:cs typeface="+mn-cs"/>
            </a:endParaRP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7DDE486-4FEF-174C-8C9F-074B61C07DC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1531222"/>
            <a:ext cx="9144000" cy="1655762"/>
          </a:xfrm>
        </p:spPr>
        <p:txBody>
          <a:bodyPr>
            <a:normAutofit/>
          </a:bodyPr>
          <a:lstStyle/>
          <a:p>
            <a:r>
              <a:rPr lang="sk-SK" sz="2800" dirty="0"/>
              <a:t>Pracovná skupina </a:t>
            </a:r>
            <a:r>
              <a:rPr lang="sk-SK" sz="2800" dirty="0" err="1"/>
              <a:t>Governance</a:t>
            </a:r>
            <a:r>
              <a:rPr lang="sk-SK" sz="2800" dirty="0"/>
              <a:t> &amp; </a:t>
            </a:r>
            <a:r>
              <a:rPr lang="sk-SK" sz="2800" dirty="0" err="1"/>
              <a:t>Delivery</a:t>
            </a:r>
            <a:endParaRPr lang="sk-SK" sz="2800" dirty="0"/>
          </a:p>
          <a:p>
            <a:endParaRPr lang="sk-SK" sz="2800" dirty="0"/>
          </a:p>
        </p:txBody>
      </p:sp>
    </p:spTree>
    <p:extLst>
      <p:ext uri="{BB962C8B-B14F-4D97-AF65-F5344CB8AC3E}">
        <p14:creationId xmlns:p14="http://schemas.microsoft.com/office/powerpoint/2010/main" val="19611680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sk-SK" dirty="0"/>
              <a:t>Opatrenia balíka 1: pravidlá</a:t>
            </a:r>
          </a:p>
          <a:p>
            <a:r>
              <a:rPr lang="sk-SK" dirty="0"/>
              <a:t>Konečné prínosy majú svoje míľniky, ktoré sú výsledkom dohody riešiteľského OVM a ÚPVII. Reálnosť jeho dosiahnutia sa indikuje semaformi </a:t>
            </a:r>
          </a:p>
          <a:p>
            <a:pPr lvl="1"/>
            <a:r>
              <a:rPr lang="sk-SK" dirty="0"/>
              <a:t>Zelená – míľnik je dosiahnutý</a:t>
            </a:r>
          </a:p>
          <a:p>
            <a:pPr lvl="1"/>
            <a:r>
              <a:rPr lang="sk-SK" dirty="0"/>
              <a:t>Oranžová – na dosiahnutí míľnika sa pracuje, nie je indikované riziko</a:t>
            </a:r>
          </a:p>
          <a:p>
            <a:pPr lvl="1"/>
            <a:r>
              <a:rPr lang="sk-SK" dirty="0"/>
              <a:t>Červená – dosiahnutie míľnika je v ohrození, respektíve došlo k omeškaniu</a:t>
            </a:r>
          </a:p>
          <a:p>
            <a:r>
              <a:rPr lang="sk-SK" dirty="0"/>
              <a:t>Aj projektové aj neprojektové míľniky majú míľniky, ktoré sú výsledkom dohody riešiteľského OVM a ÚPVII, reálnosť ich dosiahnutia sa indikuje semaformi. Riziká v týchto míľnikoch sa premietajú do zvýšenia rizika nadradeného cieľa. </a:t>
            </a:r>
          </a:p>
          <a:p>
            <a:r>
              <a:rPr lang="sk-SK" dirty="0"/>
              <a:t>Na strane ÚPVII kontrolujú reálnosť dosiahnutia míľnika </a:t>
            </a:r>
            <a:r>
              <a:rPr lang="sk-SK" dirty="0" err="1"/>
              <a:t>account</a:t>
            </a:r>
            <a:r>
              <a:rPr lang="sk-SK" dirty="0"/>
              <a:t> manažéri za ÚPVII, ktorí projekty na riešiteľskom OVM budú monitorovať dlhodobo</a:t>
            </a:r>
          </a:p>
        </p:txBody>
      </p:sp>
    </p:spTree>
    <p:extLst>
      <p:ext uri="{BB962C8B-B14F-4D97-AF65-F5344CB8AC3E}">
        <p14:creationId xmlns:p14="http://schemas.microsoft.com/office/powerpoint/2010/main" val="43356497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sk-SK" dirty="0"/>
              <a:t>Opatrenia balíka 1: pravidlá - otvorené </a:t>
            </a:r>
            <a:r>
              <a:rPr lang="sk-SK" i="1" dirty="0"/>
              <a:t>otázky</a:t>
            </a:r>
          </a:p>
          <a:p>
            <a:r>
              <a:rPr lang="sk-SK" dirty="0"/>
              <a:t>Ako naplniť tabuľku zreteľa hodnými výsledkami?</a:t>
            </a:r>
            <a:endParaRPr lang="sk-SK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r>
              <a:rPr lang="sk-SK" dirty="0"/>
              <a:t>Ako získať súhlas OVM na úrovni štatutára? </a:t>
            </a:r>
            <a:endParaRPr lang="sk-SK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pPr fontAlgn="b"/>
            <a:r>
              <a:rPr lang="sk-SK" dirty="0"/>
              <a:t>Ako získať od štatutárov reálne zodpovedné osoby?</a:t>
            </a:r>
          </a:p>
          <a:p>
            <a:r>
              <a:rPr lang="sk-SK" dirty="0"/>
              <a:t>Ako zaraďovať do plánu </a:t>
            </a:r>
            <a:r>
              <a:rPr lang="sk-SK" dirty="0" err="1"/>
              <a:t>behaviorálne</a:t>
            </a:r>
            <a:r>
              <a:rPr lang="sk-SK" dirty="0"/>
              <a:t> inovácie / služby, ktoré je objektívne možné na OVM zaviesť a vedenie UPVII má o to záujem </a:t>
            </a:r>
          </a:p>
          <a:p>
            <a:r>
              <a:rPr lang="sk-SK" dirty="0"/>
              <a:t>Ako zaraďovať do plánu inovácie, ktoré je na OVM možné zaviesť vzhľadom na novovzniknuté možnosti – napríklad vznik nového rozhrania na inom OVM</a:t>
            </a:r>
          </a:p>
          <a:p>
            <a:r>
              <a:rPr lang="sk-SK" dirty="0"/>
              <a:t>Ako  riešiť krízové riadenie (napr. ako pristupovať k situácii keď sa nestíha napríklad štúdia uskutočniteľnosti). Krízové zriadenie znamená, že </a:t>
            </a:r>
            <a:r>
              <a:rPr lang="sk-SK" dirty="0" err="1"/>
              <a:t>prktocký</a:t>
            </a:r>
            <a:r>
              <a:rPr lang="sk-SK" dirty="0"/>
              <a:t> výsledok má prednosť pred dodržaním administratívnych postupov</a:t>
            </a:r>
          </a:p>
          <a:p>
            <a:pPr marL="0" indent="0">
              <a:buNone/>
            </a:pPr>
            <a:r>
              <a:rPr lang="sk-SK" i="1" dirty="0"/>
              <a:t>	(súvisí s nastavením systému práce a s validáciou podnetov)</a:t>
            </a:r>
            <a:endParaRPr lang="sk-SK" dirty="0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A5249AEF-7A50-814B-A86B-0E0CFA694BCF}"/>
              </a:ext>
            </a:extLst>
          </p:cNvPr>
          <p:cNvGraphicFramePr>
            <a:graphicFrameLocks noGrp="1"/>
          </p:cNvGraphicFramePr>
          <p:nvPr/>
        </p:nvGraphicFramePr>
        <p:xfrm>
          <a:off x="0" y="0"/>
          <a:ext cx="7289800" cy="203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289800">
                  <a:extLst>
                    <a:ext uri="{9D8B030D-6E8A-4147-A177-3AD203B41FA5}">
                      <a16:colId xmlns:a16="http://schemas.microsoft.com/office/drawing/2014/main" val="1103706143"/>
                    </a:ext>
                  </a:extLst>
                </a:gridCol>
              </a:tblGrid>
              <a:tr h="203200">
                <a:tc>
                  <a:txBody>
                    <a:bodyPr/>
                    <a:lstStyle/>
                    <a:p>
                      <a:pPr algn="l" fontAlgn="b"/>
                      <a:endParaRPr lang="sk-SK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788919398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4BE65BB3-7082-8D41-8252-C611CA3826B6}"/>
              </a:ext>
            </a:extLst>
          </p:cNvPr>
          <p:cNvGraphicFramePr>
            <a:graphicFrameLocks noGrp="1"/>
          </p:cNvGraphicFramePr>
          <p:nvPr/>
        </p:nvGraphicFramePr>
        <p:xfrm>
          <a:off x="0" y="0"/>
          <a:ext cx="7289800" cy="2032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7289800">
                  <a:extLst>
                    <a:ext uri="{9D8B030D-6E8A-4147-A177-3AD203B41FA5}">
                      <a16:colId xmlns:a16="http://schemas.microsoft.com/office/drawing/2014/main" val="271675025"/>
                    </a:ext>
                  </a:extLst>
                </a:gridCol>
              </a:tblGrid>
              <a:tr h="203200">
                <a:tc>
                  <a:txBody>
                    <a:bodyPr/>
                    <a:lstStyle/>
                    <a:p>
                      <a:pPr algn="l" fontAlgn="b"/>
                      <a:endParaRPr lang="sk-SK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b"/>
                </a:tc>
                <a:extLst>
                  <a:ext uri="{0D108BD9-81ED-4DB2-BD59-A6C34878D82A}">
                    <a16:rowId xmlns:a16="http://schemas.microsoft.com/office/drawing/2014/main" val="146292719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270967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Téma balíka 2:</a:t>
            </a:r>
          </a:p>
          <a:p>
            <a:pPr marL="0" indent="0">
              <a:buNone/>
            </a:pPr>
            <a:r>
              <a:rPr lang="sk-SK" dirty="0"/>
              <a:t>Strategický dokument riadenie ľudských zdrojov</a:t>
            </a:r>
            <a:endParaRPr lang="sk-SK" sz="3200" dirty="0"/>
          </a:p>
          <a:p>
            <a:pPr marL="0" indent="0">
              <a:buNone/>
            </a:pPr>
            <a:endParaRPr lang="sk-SK" sz="3200" dirty="0"/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384847600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sk-SK" dirty="0"/>
              <a:t>Ciele balíka 2: Primárne ciele</a:t>
            </a:r>
          </a:p>
          <a:p>
            <a:pPr lvl="0"/>
            <a:r>
              <a:rPr lang="sk-SK" dirty="0"/>
              <a:t>Navrhnúť požiadavky na kompetenčný model v oblasti IT vo verejnej správe potrebujeme.</a:t>
            </a:r>
          </a:p>
          <a:p>
            <a:pPr lvl="1"/>
            <a:r>
              <a:rPr lang="sk-SK" dirty="0"/>
              <a:t>Definícia pozícií, ktoré potrebuje verejná správa pre modelové situácie. Model sa musí prispôsobiť veľkosti organizácie a stanoviť pravidlá pre: vlastné zdroje, zdieľané zdroje v rámci štátu a externé zdroje.</a:t>
            </a:r>
          </a:p>
          <a:p>
            <a:pPr lvl="0"/>
            <a:r>
              <a:rPr lang="sk-SK" dirty="0"/>
              <a:t>Navrhnúť požiadavky popis súčasného stavu ľudských IT zdrojov v štátnej správe a na audit spôsobilostí, ktorými štátna správa dnes v oblasti IT disponuje.</a:t>
            </a:r>
          </a:p>
          <a:p>
            <a:pPr lvl="0"/>
            <a:r>
              <a:rPr lang="sk-SK" dirty="0"/>
              <a:t>Navrhnúť pravidlá konkurencieschopného odmeňovania pracovníkov na IT pozíciách vo verejnej správe.</a:t>
            </a:r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66501384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sk-SK" dirty="0"/>
              <a:t>Ciele balíka 2: Primárne ciele</a:t>
            </a:r>
          </a:p>
          <a:p>
            <a:pPr marL="0" lvl="0" indent="0">
              <a:buNone/>
            </a:pPr>
            <a:r>
              <a:rPr lang="sk-SK" dirty="0"/>
              <a:t>1. Navrhnúť požiadavky na kompetenčný model v oblasti IT vo verejnej správe potrebujeme.</a:t>
            </a:r>
          </a:p>
          <a:p>
            <a:pPr lvl="1"/>
            <a:r>
              <a:rPr lang="sk-SK" dirty="0"/>
              <a:t>Definícia pozícií, ktoré potrebuje verejná správa pre modelové situácie. Model sa musí prispôsobiť veľkosti organizácie a stanoviť pravidlá pre: vlastné zdroje, zdieľané zdroje v rámci štátu a externé zdroje.</a:t>
            </a:r>
          </a:p>
          <a:p>
            <a:pPr marL="0" lvl="0" indent="0">
              <a:buNone/>
            </a:pPr>
            <a:r>
              <a:rPr lang="sk-SK" dirty="0"/>
              <a:t>2. Navrhnúť požiadavky popis súčasného stavu ľudských IT zdrojov v štátnej správe a na audit spôsobilostí, ktorými štátna správa dnes v oblasti IT disponuje.</a:t>
            </a:r>
          </a:p>
          <a:p>
            <a:pPr marL="0" lvl="0" indent="0">
              <a:buNone/>
            </a:pPr>
            <a:r>
              <a:rPr lang="sk-SK" dirty="0"/>
              <a:t>3. Navrhnúť pravidlá konkurencieschopného odmeňovania pracovníkov na IT pozíciách vo verejnej správe.</a:t>
            </a:r>
          </a:p>
          <a:p>
            <a:pPr marL="0" lvl="0" indent="0">
              <a:buNone/>
            </a:pPr>
            <a:r>
              <a:rPr lang="sk-SK" dirty="0"/>
              <a:t>4. Spracovanie dokumentov podľa požiadaviek bodu 1., 2. a 3.</a:t>
            </a:r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73954227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Výstupy balíka 2:</a:t>
            </a:r>
          </a:p>
          <a:p>
            <a:pPr marL="0" indent="0">
              <a:buNone/>
            </a:pPr>
            <a:r>
              <a:rPr lang="sk-SK" dirty="0"/>
              <a:t>Kompetenčný model ako kapitola strategického dokumentu riadenie ľudských zdrojov</a:t>
            </a:r>
          </a:p>
          <a:p>
            <a:pPr marL="0" indent="0">
              <a:buNone/>
            </a:pPr>
            <a:r>
              <a:rPr lang="sk-SK" dirty="0"/>
              <a:t>Popis súčasného stavu ako kapitola strategického dokumentu riadenie ľudských zdrojov</a:t>
            </a:r>
          </a:p>
          <a:p>
            <a:pPr marL="0" indent="0">
              <a:buNone/>
            </a:pPr>
            <a:r>
              <a:rPr lang="sk-SK" dirty="0"/>
              <a:t>Vydanie usmernenia pre odmeňovanie pracovníkov v oblasti IKT vo verejnej správe</a:t>
            </a:r>
          </a:p>
          <a:p>
            <a:pPr marL="0" indent="0">
              <a:buNone/>
            </a:pPr>
            <a:endParaRPr lang="sk-SK" dirty="0"/>
          </a:p>
          <a:p>
            <a:pPr marL="0" indent="0">
              <a:buNone/>
            </a:pPr>
            <a:r>
              <a:rPr lang="sk-SK" dirty="0"/>
              <a:t> </a:t>
            </a:r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91631846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Opatrenia balíka 2:</a:t>
            </a:r>
          </a:p>
          <a:p>
            <a:r>
              <a:rPr lang="sk-SK" dirty="0"/>
              <a:t>Nájsť partnerov na strane inštitúcií zodpovedných za rozvoj HR (aj) pre oblasť informatizácie</a:t>
            </a:r>
          </a:p>
          <a:p>
            <a:pPr lvl="1"/>
            <a:r>
              <a:rPr lang="sk-SK" dirty="0"/>
              <a:t>ÚPVII – </a:t>
            </a:r>
            <a:r>
              <a:rPr lang="sk-SK" dirty="0" err="1"/>
              <a:t>Helexa</a:t>
            </a:r>
            <a:r>
              <a:rPr lang="sk-SK" dirty="0"/>
              <a:t> (ako dočasné riešenie, kým sa podarí nájsť trvalé obsadenie)</a:t>
            </a:r>
          </a:p>
          <a:p>
            <a:pPr lvl="1"/>
            <a:r>
              <a:rPr lang="sk-SK" dirty="0"/>
              <a:t>ÚPVII – Šimko (v zmysle naplnenia štandardov ISVS v oblasti HR)</a:t>
            </a:r>
          </a:p>
          <a:p>
            <a:pPr lvl="1"/>
            <a:r>
              <a:rPr lang="sk-SK" dirty="0"/>
              <a:t>ÚV – </a:t>
            </a:r>
            <a:r>
              <a:rPr lang="sk-SK" dirty="0" err="1"/>
              <a:t>Dzurendová</a:t>
            </a:r>
            <a:r>
              <a:rPr lang="sk-SK" dirty="0"/>
              <a:t>  </a:t>
            </a:r>
          </a:p>
          <a:p>
            <a:pPr marL="0" indent="0">
              <a:buNone/>
            </a:pPr>
            <a:endParaRPr lang="sk-SK" dirty="0"/>
          </a:p>
          <a:p>
            <a:pPr marL="0" indent="0">
              <a:buNone/>
            </a:pP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99907451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Opatrenia balíka 2:</a:t>
            </a:r>
          </a:p>
          <a:p>
            <a:r>
              <a:rPr lang="sk-SK" dirty="0"/>
              <a:t>Nájsť partnerov na strane inštitúcií zodpovedných za rozvoj HR (aj) pre oblasť informatizácie</a:t>
            </a:r>
          </a:p>
          <a:p>
            <a:pPr lvl="1"/>
            <a:r>
              <a:rPr lang="sk-SK" dirty="0"/>
              <a:t>ÚPVII – </a:t>
            </a:r>
            <a:r>
              <a:rPr lang="sk-SK" dirty="0" err="1"/>
              <a:t>Helexa</a:t>
            </a:r>
            <a:r>
              <a:rPr lang="sk-SK" dirty="0"/>
              <a:t> (ako dočasné riešenie, kým sa podarí nájsť trvalé obsadenie)</a:t>
            </a:r>
          </a:p>
          <a:p>
            <a:pPr lvl="1"/>
            <a:r>
              <a:rPr lang="sk-SK" dirty="0"/>
              <a:t>ÚPVII – Šimko (v zmysle naplnenia štandardov ISVS v oblasti HR)</a:t>
            </a:r>
          </a:p>
          <a:p>
            <a:pPr lvl="1"/>
            <a:r>
              <a:rPr lang="sk-SK" dirty="0"/>
              <a:t>ÚV – </a:t>
            </a:r>
            <a:r>
              <a:rPr lang="sk-SK" dirty="0" err="1"/>
              <a:t>Dzurendová</a:t>
            </a:r>
            <a:r>
              <a:rPr lang="sk-SK" dirty="0"/>
              <a:t>  </a:t>
            </a:r>
          </a:p>
          <a:p>
            <a:pPr marL="0" indent="0">
              <a:buNone/>
            </a:pPr>
            <a:endParaRPr lang="sk-SK" dirty="0"/>
          </a:p>
          <a:p>
            <a:pPr marL="0" indent="0">
              <a:buNone/>
            </a:pP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141279653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sk-SK" dirty="0"/>
              <a:t>Opatrenia balíka 2:</a:t>
            </a:r>
          </a:p>
          <a:p>
            <a:pPr marL="0" indent="0">
              <a:buNone/>
            </a:pPr>
            <a:r>
              <a:rPr lang="sk-SK" dirty="0"/>
              <a:t>Na základe návrhu požiadaviek na kompetenčný model v oblasti IT vo verejnej správe spracovať odporúčanie pre ÚPVII pre personálne vybavenie ÚPVII pre obdobie najbližších 2 rokov</a:t>
            </a:r>
          </a:p>
          <a:p>
            <a:pPr marL="0" lvl="0" indent="0">
              <a:buNone/>
            </a:pP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310246617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2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sk-SK" dirty="0"/>
              <a:t>Opatrenia balíka 2:</a:t>
            </a:r>
          </a:p>
          <a:p>
            <a:r>
              <a:rPr lang="sk-SK" dirty="0"/>
              <a:t>Zabezpečiť podklady, </a:t>
            </a:r>
          </a:p>
          <a:p>
            <a:pPr lvl="1"/>
            <a:r>
              <a:rPr lang="sk-SK" dirty="0"/>
              <a:t>Chýbajúci pracovníci v IKT v komerčnej sfére podľa nomenklatúry národnej sústavy povolaní </a:t>
            </a:r>
            <a:r>
              <a:rPr lang="sk-SK" i="1" dirty="0"/>
              <a:t>(ITAS)</a:t>
            </a:r>
            <a:endParaRPr lang="sk-SK" dirty="0"/>
          </a:p>
          <a:p>
            <a:pPr lvl="1"/>
            <a:r>
              <a:rPr lang="sk-SK" dirty="0"/>
              <a:t>Priemerné mzdy IKT pracovníkov v komerčnej sfére na Slovensku podľa nomenklatúry národnej sústavy povolaní </a:t>
            </a:r>
            <a:r>
              <a:rPr lang="sk-SK" i="1" dirty="0"/>
              <a:t>(ITAS)</a:t>
            </a:r>
            <a:endParaRPr lang="sk-SK" dirty="0"/>
          </a:p>
          <a:p>
            <a:pPr lvl="1"/>
            <a:r>
              <a:rPr lang="sk-SK" dirty="0"/>
              <a:t>Iné dostupné štatistiky (UPVII, </a:t>
            </a:r>
            <a:r>
              <a:rPr lang="sk-SK" dirty="0" err="1"/>
              <a:t>MiFi</a:t>
            </a:r>
            <a:r>
              <a:rPr lang="sk-SK" dirty="0"/>
              <a:t>, ÚV) </a:t>
            </a:r>
          </a:p>
          <a:p>
            <a:r>
              <a:rPr lang="sk-SK" dirty="0"/>
              <a:t>Pomoc s náborovou kampaňou</a:t>
            </a:r>
          </a:p>
          <a:p>
            <a:pPr lvl="1"/>
            <a:r>
              <a:rPr lang="sk-SK" dirty="0"/>
              <a:t>Prieskum na záujem a podmienky práce v štátnom IT </a:t>
            </a:r>
            <a:r>
              <a:rPr lang="sk-SK" i="1" dirty="0"/>
              <a:t>(ITAS)</a:t>
            </a:r>
          </a:p>
          <a:p>
            <a:pPr marL="0" indent="0">
              <a:buNone/>
            </a:pP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40366534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C66DFE4-5522-494B-924B-AAA0168D3B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Agenda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22CC85-466D-554F-8551-CE5383564C5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sk-SK" dirty="0"/>
              <a:t>Riadenie ľudských zdrojov</a:t>
            </a:r>
          </a:p>
          <a:p>
            <a:r>
              <a:rPr lang="sk-SK" dirty="0"/>
              <a:t>Strategické riadenie informatizácie</a:t>
            </a:r>
          </a:p>
          <a:p>
            <a:pPr lvl="1"/>
            <a:r>
              <a:rPr lang="sk-SK" dirty="0" err="1"/>
              <a:t>Roadmapa</a:t>
            </a:r>
            <a:endParaRPr lang="sk-SK" dirty="0"/>
          </a:p>
          <a:p>
            <a:pPr lvl="1"/>
            <a:r>
              <a:rPr lang="sk-SK" dirty="0"/>
              <a:t>Transparentnosť v štátnom IT</a:t>
            </a:r>
          </a:p>
          <a:p>
            <a:pPr lvl="1"/>
            <a:endParaRPr lang="sk-SK" dirty="0"/>
          </a:p>
          <a:p>
            <a:r>
              <a:rPr lang="sk-SK" dirty="0"/>
              <a:t>Naplánujeme prácu na troch balíkoch</a:t>
            </a:r>
            <a:endParaRPr lang="sk-SK" sz="3200" dirty="0"/>
          </a:p>
          <a:p>
            <a:r>
              <a:rPr lang="sk-SK" dirty="0" err="1"/>
              <a:t>Package</a:t>
            </a:r>
            <a:r>
              <a:rPr lang="sk-SK" dirty="0"/>
              <a:t> 1: Implementačný plán pre centrálne riadenie informatizácie / Plán míľnikov čo bude kedy k dispozícii pre občanov a OVM (výstupy projektov)</a:t>
            </a:r>
            <a:endParaRPr lang="sk-SK" sz="3200" dirty="0"/>
          </a:p>
          <a:p>
            <a:r>
              <a:rPr lang="sk-SK" dirty="0" err="1"/>
              <a:t>Package</a:t>
            </a:r>
            <a:r>
              <a:rPr lang="sk-SK" dirty="0"/>
              <a:t> 2: Strategický dokument riadenie ľudských zdrojov</a:t>
            </a:r>
            <a:endParaRPr lang="sk-SK" sz="3200" dirty="0"/>
          </a:p>
          <a:p>
            <a:r>
              <a:rPr lang="sk-SK" dirty="0" err="1"/>
              <a:t>Package</a:t>
            </a:r>
            <a:r>
              <a:rPr lang="sk-SK" dirty="0"/>
              <a:t> 3: Ochrana hospodárskej súťaže a transparentnosť</a:t>
            </a:r>
            <a:endParaRPr lang="sk-SK" sz="3200" dirty="0"/>
          </a:p>
          <a:p>
            <a:r>
              <a:rPr lang="sk-SK" dirty="0"/>
              <a:t>Ku každému balíku sa účastníci vyjadria k obsahu, očakávanému výstupu, harmonogramu prác a záujme participovať</a:t>
            </a:r>
          </a:p>
        </p:txBody>
      </p:sp>
    </p:spTree>
    <p:extLst>
      <p:ext uri="{BB962C8B-B14F-4D97-AF65-F5344CB8AC3E}">
        <p14:creationId xmlns:p14="http://schemas.microsoft.com/office/powerpoint/2010/main" val="348696873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Téma balíka 3:</a:t>
            </a:r>
          </a:p>
          <a:p>
            <a:pPr marL="0" indent="0">
              <a:buNone/>
            </a:pPr>
            <a:r>
              <a:rPr lang="sk-SK" strike="sngStrike" dirty="0"/>
              <a:t>Ochrana hospodárskej súťaže </a:t>
            </a:r>
            <a:r>
              <a:rPr lang="sk-SK" dirty="0"/>
              <a:t>a transparentnosť</a:t>
            </a:r>
            <a:endParaRPr lang="sk-SK" sz="3200" dirty="0"/>
          </a:p>
          <a:p>
            <a:pPr marL="0" indent="0">
              <a:buNone/>
            </a:pPr>
            <a:endParaRPr lang="sk-SK" sz="3200" dirty="0"/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272320741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Ciele balíka 3:</a:t>
            </a:r>
          </a:p>
          <a:p>
            <a:pPr marL="0" indent="0">
              <a:buNone/>
            </a:pPr>
            <a:r>
              <a:rPr lang="sk-SK" dirty="0"/>
              <a:t>Eliminácia priestoru pre korupciu a </a:t>
            </a:r>
            <a:r>
              <a:rPr lang="sk-SK" dirty="0" err="1"/>
              <a:t>netransparentnosť</a:t>
            </a:r>
            <a:r>
              <a:rPr lang="sk-SK" dirty="0"/>
              <a:t> v spojení s konkrétnymi projektami</a:t>
            </a:r>
          </a:p>
          <a:p>
            <a:pPr marL="0" indent="0">
              <a:buNone/>
            </a:pPr>
            <a:r>
              <a:rPr lang="sk-SK" dirty="0"/>
              <a:t>Efektívna implementácia, </a:t>
            </a:r>
            <a:r>
              <a:rPr lang="sk-SK" dirty="0" err="1"/>
              <a:t>tj</a:t>
            </a:r>
            <a:r>
              <a:rPr lang="sk-SK" dirty="0"/>
              <a:t>. adekvátne výsledky za vynaložené náklady, jasný súvis medzi projektami, optimalizácia procesov</a:t>
            </a:r>
          </a:p>
          <a:p>
            <a:pPr marL="0" indent="0">
              <a:buNone/>
            </a:pPr>
            <a:r>
              <a:rPr lang="sk-SK" dirty="0"/>
              <a:t>Zlepšiť komunikáciu s verejnosťou</a:t>
            </a:r>
          </a:p>
          <a:p>
            <a:pPr marL="0" indent="0">
              <a:buNone/>
            </a:pP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378882542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Výstupy balíka 3:</a:t>
            </a:r>
          </a:p>
          <a:p>
            <a:pPr marL="0" indent="0">
              <a:buNone/>
            </a:pPr>
            <a:r>
              <a:rPr lang="sk-SK" dirty="0"/>
              <a:t>Samostatná kapitola v koncepcii riadenia?</a:t>
            </a:r>
          </a:p>
          <a:p>
            <a:pPr marL="0" indent="0">
              <a:buNone/>
            </a:pPr>
            <a:r>
              <a:rPr lang="sk-SK" dirty="0"/>
              <a:t>Doplnenie zadania do verejnej časti </a:t>
            </a:r>
            <a:r>
              <a:rPr lang="sk-SK" dirty="0" err="1"/>
              <a:t>MetaIS</a:t>
            </a:r>
            <a:r>
              <a:rPr lang="sk-SK" dirty="0"/>
              <a:t>?</a:t>
            </a:r>
          </a:p>
          <a:p>
            <a:pPr marL="0" indent="0">
              <a:buNone/>
            </a:pPr>
            <a:r>
              <a:rPr lang="sk-SK" dirty="0"/>
              <a:t>Návrh rozšírenia web stránky ÚPVII?</a:t>
            </a:r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423236045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Opatrenia balíka 3: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b="1" dirty="0"/>
              <a:t>Zverejňovanie I</a:t>
            </a:r>
            <a:endParaRPr lang="sk-SK" dirty="0"/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Vznikne prehľadný a pre užívateľov ľahko použiteľný systém zverejňovania zmlúv IT firiem s verejným sektorom, tak aby bolo zjavné, kto je zákazník, čo je predmetom zmluvy, za akú cenu, kto je subdodávateľ, akého predmetu a za akú cenu a kto sú koneční užívatelia výhod takejto zmluvy. Aj s využitím dát z CRZ, registra partnerov VS a dobrovoľne poskytnutých dát nad rámec zákona (nie len dodávateľské zmluvy ale aj dotácie a iné zdroje z verejného rozpočtu. Systém sa </a:t>
            </a:r>
            <a:r>
              <a:rPr lang="sk-SK" dirty="0" err="1"/>
              <a:t>odprezentuje</a:t>
            </a:r>
            <a:r>
              <a:rPr lang="sk-SK" dirty="0"/>
              <a:t> záujemcom z radov verejnosti a novinárom tak, aby ho poznali a používali.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b="1" dirty="0"/>
              <a:t>Zverejňovanie II</a:t>
            </a:r>
            <a:endParaRPr lang="sk-SK" dirty="0"/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Vznikne prehľadný a pre užívateľov ľahko použiteľný systém zverejňovania zmien, ktoré sa dohodli na projektoch realizovaných  v rámci zmlúv verejnými inštitúciami. Poskytne zrozumiteľné vysvetlenie toho, prečo došlo k zmene, napríklad  legislatíve zmeny, nové požiadavky zákazníka, ktoré sa nedali predpokladať  alebo definovať pri uzatváraní primárnej zmluvy, dôvody spôsobené tretími stranami atď. Systém sa </a:t>
            </a:r>
            <a:r>
              <a:rPr lang="sk-SK" dirty="0" err="1"/>
              <a:t>odprezentuje</a:t>
            </a:r>
            <a:r>
              <a:rPr lang="sk-SK" dirty="0"/>
              <a:t> záujemcom z radov verejnosti a novinárom tak, aby ho poznali a používali.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 </a:t>
            </a:r>
            <a:r>
              <a:rPr lang="sk-SK" b="1" dirty="0"/>
              <a:t>Zverejňovanie III</a:t>
            </a:r>
            <a:endParaRPr lang="sk-SK" dirty="0"/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Vznikne prehľadný a pre užívateľov ľahko použiteľný systém zverejňovania výsledkov IT projektov, v ktorom bude zrozumiteľne uvedené, že/či došlo k odovzdaniu projektu v zmysle zadania, aj to, aké sú prínosy projektu pre občanov, podnikateľov a verejnú správu. V prípade merateľných výsledkov projektu sa doplní informáciu o dosiahnutí požadovaných parametrov v čase, kedy to nastane. Systém sa </a:t>
            </a:r>
            <a:r>
              <a:rPr lang="sk-SK" dirty="0" err="1"/>
              <a:t>odprezentuje</a:t>
            </a:r>
            <a:r>
              <a:rPr lang="sk-SK" dirty="0"/>
              <a:t> záujemcom z radov verejnosti a novinárom tak, aby ho poznali a používali.</a:t>
            </a:r>
          </a:p>
        </p:txBody>
      </p:sp>
    </p:spTree>
    <p:extLst>
      <p:ext uri="{BB962C8B-B14F-4D97-AF65-F5344CB8AC3E}">
        <p14:creationId xmlns:p14="http://schemas.microsoft.com/office/powerpoint/2010/main" val="188512835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Opatrenia balíka 3: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b="1" dirty="0"/>
              <a:t>Zverejňovanie IV</a:t>
            </a:r>
            <a:endParaRPr lang="sk-SK" dirty="0"/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Vznikne prehľadný a pre užívateľov ľahko použiteľný systém zverejňovania stretnutí riadiacich pracovníkov vo verejnej správe s predstaviteľmi IT priemyslu a záujmových združení. Okrem času stretnutia tam bude uvedená téma, ktorá sa </a:t>
            </a:r>
            <a:r>
              <a:rPr lang="sk-SK" dirty="0" err="1"/>
              <a:t>prejednávala</a:t>
            </a:r>
            <a:r>
              <a:rPr lang="sk-SK" dirty="0"/>
              <a:t>, poprípade výsledok stretnutia.</a:t>
            </a:r>
          </a:p>
        </p:txBody>
      </p:sp>
    </p:spTree>
    <p:extLst>
      <p:ext uri="{BB962C8B-B14F-4D97-AF65-F5344CB8AC3E}">
        <p14:creationId xmlns:p14="http://schemas.microsoft.com/office/powerpoint/2010/main" val="90342820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Opatrenia balíka 3: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b="1" dirty="0"/>
              <a:t>Zverejňovanie V</a:t>
            </a:r>
            <a:endParaRPr lang="sk-SK" dirty="0"/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Vznikne prehľadný a pre užívateľov ľahko použiteľný systém zverejňovania informácii o jedincoch participujúcich na vzniku strategických, technických a </a:t>
            </a:r>
            <a:r>
              <a:rPr lang="sk-SK" dirty="0" err="1"/>
              <a:t>projketových</a:t>
            </a:r>
            <a:r>
              <a:rPr lang="sk-SK" dirty="0"/>
              <a:t> dokumentoch súvisiacich s informatizáciou a prípravou </a:t>
            </a:r>
            <a:r>
              <a:rPr lang="sk-SK" dirty="0" err="1"/>
              <a:t>projketov</a:t>
            </a:r>
            <a:r>
              <a:rPr lang="sk-SK" dirty="0"/>
              <a:t>. </a:t>
            </a:r>
            <a:r>
              <a:rPr lang="sk-SK" i="1" dirty="0"/>
              <a:t>Prosím pána Hargaša, aby doplnil predstavy </a:t>
            </a:r>
            <a:r>
              <a:rPr lang="sk-SK" i="1" dirty="0" err="1"/>
              <a:t>s.d</a:t>
            </a:r>
            <a:r>
              <a:rPr lang="sk-SK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180988089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Opatrenia balíka 3: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b="1" dirty="0"/>
              <a:t>Podpora a údržba informačných systémov verejného sektora</a:t>
            </a:r>
            <a:endParaRPr lang="sk-SK" dirty="0"/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IT firmy vytvoria a zverejnia maticu dodávateľov IT systémov a technológií verejného sektora s informáciami o existujúcich alebo v budúcnosti nevyhnutných požiadavkách na údržbu a podporu s finančným vyčíslením v jednotlivých rokoch.</a:t>
            </a:r>
          </a:p>
        </p:txBody>
      </p:sp>
    </p:spTree>
    <p:extLst>
      <p:ext uri="{BB962C8B-B14F-4D97-AF65-F5344CB8AC3E}">
        <p14:creationId xmlns:p14="http://schemas.microsoft.com/office/powerpoint/2010/main" val="1505436933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Opatrenia balíka 3: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b="1" dirty="0"/>
              <a:t>Dary a výhody</a:t>
            </a:r>
            <a:endParaRPr lang="sk-SK" dirty="0"/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ITAS vytvorí pre členov systém zverejňovania darov a poskytnutých výhod pre osoby, ktoré nie sú zamestnancami členov </a:t>
            </a:r>
            <a:r>
              <a:rPr lang="sk-SK" dirty="0" err="1"/>
              <a:t>ITASu</a:t>
            </a:r>
            <a:r>
              <a:rPr lang="sk-SK" dirty="0"/>
              <a:t> a ktorým boli dary poskytnuté členom </a:t>
            </a:r>
            <a:r>
              <a:rPr lang="sk-SK" dirty="0" err="1"/>
              <a:t>ITASu</a:t>
            </a:r>
            <a:r>
              <a:rPr lang="sk-SK" dirty="0"/>
              <a:t> jeho managementom, orgánom, spriaznenou osobou (nadácia) alebo jeho členom alebo od konečného užívateľa výhod člena </a:t>
            </a:r>
            <a:r>
              <a:rPr lang="sk-SK" dirty="0" err="1"/>
              <a:t>ITASu</a:t>
            </a:r>
            <a:r>
              <a:rPr lang="sk-SK" dirty="0"/>
              <a:t>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111074074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3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Opatrenia balíka 3: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b="1" dirty="0"/>
              <a:t>Konflikt záujmov</a:t>
            </a:r>
            <a:endParaRPr lang="sk-SK" dirty="0"/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ITAS vytvorí transparentný systém zverejňovania pôsobenia zamestnancov a managementov členov </a:t>
            </a:r>
            <a:r>
              <a:rPr lang="sk-SK" dirty="0" err="1"/>
              <a:t>ITASu</a:t>
            </a:r>
            <a:r>
              <a:rPr lang="sk-SK" dirty="0"/>
              <a:t> v poradných a výkonných orgánoch verejnej správy.</a:t>
            </a:r>
          </a:p>
          <a:p>
            <a:pPr marL="0" indent="0">
              <a:lnSpc>
                <a:spcPct val="120000"/>
              </a:lnSpc>
              <a:spcBef>
                <a:spcPts val="0"/>
              </a:spcBef>
              <a:buNone/>
            </a:pPr>
            <a:r>
              <a:rPr lang="sk-SK" dirty="0"/>
              <a:t>ITAS vytvorí transparentný systém zverejňovania zamestnancov prijatých z oblasti verejnej správy skôr ako 5 rokov po odchode z verejnej správy.</a:t>
            </a:r>
          </a:p>
        </p:txBody>
      </p:sp>
    </p:spTree>
    <p:extLst>
      <p:ext uri="{BB962C8B-B14F-4D97-AF65-F5344CB8AC3E}">
        <p14:creationId xmlns:p14="http://schemas.microsoft.com/office/powerpoint/2010/main" val="353330362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58ABB6-96DC-6042-8374-D78CEEF4F6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sk-SK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C75147-A843-5F4F-B411-95EA8394C9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sk-SK"/>
          </a:p>
        </p:txBody>
      </p:sp>
    </p:spTree>
    <p:extLst>
      <p:ext uri="{BB962C8B-B14F-4D97-AF65-F5344CB8AC3E}">
        <p14:creationId xmlns:p14="http://schemas.microsoft.com/office/powerpoint/2010/main" val="18107254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A851BF-F93D-504F-AC8F-0A71D778F4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Zloženie PS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A182E15-5332-954D-A76D-262A5C41D95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sk-SK" dirty="0"/>
              <a:t>Členovi pracovných skupín </a:t>
            </a:r>
            <a:r>
              <a:rPr lang="sk-SK" dirty="0" err="1"/>
              <a:t>Governance</a:t>
            </a:r>
            <a:r>
              <a:rPr lang="sk-SK" dirty="0"/>
              <a:t> a </a:t>
            </a:r>
            <a:r>
              <a:rPr lang="sk-SK" dirty="0" err="1"/>
              <a:t>Delivery</a:t>
            </a:r>
            <a:r>
              <a:rPr lang="sk-SK" dirty="0"/>
              <a:t> k 10.5.2018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548CB75-F758-2046-B4DA-BC035A06D82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39700" y="2505075"/>
            <a:ext cx="6032500" cy="3684588"/>
          </a:xfrm>
        </p:spPr>
        <p:txBody>
          <a:bodyPr numCol="2">
            <a:normAutofit fontScale="55000" lnSpcReduction="20000"/>
          </a:bodyPr>
          <a:lstStyle/>
          <a:p>
            <a:pPr marL="0" indent="0">
              <a:lnSpc>
                <a:spcPct val="120000"/>
              </a:lnSpc>
              <a:buNone/>
            </a:pPr>
            <a:r>
              <a:rPr lang="sk-SK" sz="2900" u="sng" dirty="0" err="1">
                <a:solidFill>
                  <a:schemeClr val="accent1">
                    <a:lumMod val="75000"/>
                  </a:schemeClr>
                </a:solidFill>
              </a:rPr>
              <a:t>peter.helexa@vicepremier.gov.sk</a:t>
            </a:r>
            <a:r>
              <a:rPr lang="sk-SK" sz="2900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sz="2900" u="sng" dirty="0">
                <a:solidFill>
                  <a:schemeClr val="accent1">
                    <a:lumMod val="50000"/>
                  </a:schemeClr>
                </a:solidFill>
                <a:hlinkClick r:id="rId2"/>
              </a:rPr>
              <a:t>adrian.belanik@zdruzeniedeus.sk</a:t>
            </a:r>
            <a:r>
              <a:rPr lang="en-US" sz="2900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3"/>
              </a:rPr>
              <a:t>David.Dvorak@itsmf.sk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4"/>
              </a:rPr>
              <a:t>edo.jr.metke@ujd.gov.sk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5"/>
              </a:rPr>
              <a:t>erik.minarovic@mfsr.sk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6"/>
              </a:rPr>
              <a:t>milanft@gmail.com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7"/>
              </a:rPr>
              <a:t>ivo.kovacic@itsmf.sk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8"/>
              </a:rPr>
              <a:t>jan.hargas@slovensko.digital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9"/>
              </a:rPr>
              <a:t>jan.tobik@enviro.gov.sk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0"/>
              </a:rPr>
              <a:t>jozef.chren@ujd.gov.sk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1"/>
              </a:rPr>
              <a:t>jozef.rabara@ujd.gov.sk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2"/>
              </a:rPr>
              <a:t>jozef.suran@sap.com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3"/>
              </a:rPr>
              <a:t>juraj.husek@justice.sk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4"/>
              </a:rPr>
              <a:t>lenka.gajovska@zdruzeniedeus.sk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5"/>
              </a:rPr>
              <a:t>marek.canecky@enviro.gov.sk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6"/>
              </a:rPr>
              <a:t>marian.simegh@nczisk.sk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7"/>
              </a:rPr>
              <a:t>mario.italy@nbu.gov.sk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8"/>
              </a:rPr>
              <a:t>michaela.balazova@nases.gov.sk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19"/>
              </a:rPr>
              <a:t>milan@p3.sk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20"/>
              </a:rPr>
              <a:t>peter.szakacs@mhsr.sk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21"/>
              </a:rPr>
              <a:t>pf@ditec.sk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22"/>
              </a:rPr>
              <a:t>rastislav.machel@culture.gov.sk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23"/>
              </a:rPr>
              <a:t>vladimir.drobny@land.gov.sk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50000"/>
                  </a:schemeClr>
                </a:solidFill>
                <a:hlinkClick r:id="rId24"/>
              </a:rPr>
              <a:t>zuzana.martincova@nku.gov.sk</a:t>
            </a:r>
            <a:endParaRPr lang="sk-SK" dirty="0">
              <a:solidFill>
                <a:schemeClr val="accent1">
                  <a:lumMod val="50000"/>
                </a:schemeClr>
              </a:solidFill>
            </a:endParaRPr>
          </a:p>
          <a:p>
            <a:pPr marL="0" indent="0">
              <a:lnSpc>
                <a:spcPct val="120000"/>
              </a:lnSpc>
              <a:buNone/>
            </a:pPr>
            <a:endParaRPr lang="sk-SK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D671905-F675-A548-9BCE-1872F3E755F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sk-SK" dirty="0"/>
              <a:t>Upravený zoznam členov PS </a:t>
            </a:r>
            <a:r>
              <a:rPr lang="sk-SK" dirty="0" err="1"/>
              <a:t>Governance</a:t>
            </a:r>
            <a:endParaRPr lang="sk-SK" dirty="0"/>
          </a:p>
        </p:txBody>
      </p:sp>
      <p:sp>
        <p:nvSpPr>
          <p:cNvPr id="7" name="Content Placeholder 3">
            <a:extLst>
              <a:ext uri="{FF2B5EF4-FFF2-40B4-BE49-F238E27FC236}">
                <a16:creationId xmlns:a16="http://schemas.microsoft.com/office/drawing/2014/main" id="{4E2FB436-AD95-8A4A-B539-E16B6E8519DE}"/>
              </a:ext>
            </a:extLst>
          </p:cNvPr>
          <p:cNvSpPr txBox="1">
            <a:spLocks/>
          </p:cNvSpPr>
          <p:nvPr/>
        </p:nvSpPr>
        <p:spPr>
          <a:xfrm>
            <a:off x="6070600" y="2492375"/>
            <a:ext cx="6032500" cy="3684588"/>
          </a:xfrm>
          <a:prstGeom prst="rect">
            <a:avLst/>
          </a:prstGeom>
        </p:spPr>
        <p:txBody>
          <a:bodyPr vert="horz" lIns="91440" tIns="45720" rIns="91440" bIns="45720" numCol="2" rtlCol="0">
            <a:normAutofit fontScale="55000" lnSpcReduction="2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20000"/>
              </a:lnSpc>
              <a:buFont typeface="Arial" panose="020B0604020202020204" pitchFamily="34" charset="0"/>
              <a:buNone/>
            </a:pPr>
            <a:r>
              <a:rPr lang="sk-SK" sz="2900" u="sng" dirty="0" err="1">
                <a:solidFill>
                  <a:schemeClr val="accent1">
                    <a:lumMod val="75000"/>
                  </a:schemeClr>
                </a:solidFill>
              </a:rPr>
              <a:t>peter.helexa@vicepremier.gov.sk</a:t>
            </a:r>
            <a:r>
              <a:rPr lang="sk-SK" sz="2900" u="sng" dirty="0">
                <a:solidFill>
                  <a:schemeClr val="accent1">
                    <a:lumMod val="75000"/>
                  </a:schemeClr>
                </a:solidFill>
              </a:rPr>
              <a:t> ; </a:t>
            </a:r>
            <a:r>
              <a:rPr lang="en-US" sz="2900" u="sng" dirty="0">
                <a:solidFill>
                  <a:schemeClr val="accent1">
                    <a:lumMod val="75000"/>
                  </a:schemeClr>
                </a:solidFill>
                <a:hlinkClick r:id="rId2"/>
              </a:rPr>
              <a:t>adrian.belanik@zdruzeniedeus.sk</a:t>
            </a:r>
            <a:r>
              <a:rPr lang="en-US" sz="2900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3"/>
              </a:rPr>
              <a:t>David.Dvorak@itsmf.sk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4"/>
              </a:rPr>
              <a:t>edo.jr.metke@ujd.gov.sk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5"/>
              </a:rPr>
              <a:t>erik.minarovic@mfsr.sk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6"/>
              </a:rPr>
              <a:t>milanft@gmail.com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7"/>
              </a:rPr>
              <a:t>ivo.kovacic@itsmf.sk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8"/>
              </a:rPr>
              <a:t>jan.hargas@slovensko.digital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9"/>
              </a:rPr>
              <a:t>jan.tobik@enviro.gov.sk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0"/>
              </a:rPr>
              <a:t>jozef.chren@ujd.gov.sk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1"/>
              </a:rPr>
              <a:t>jozef.rabara@ujd.gov.sk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2"/>
              </a:rPr>
              <a:t>jozef.suran@sap.com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3"/>
              </a:rPr>
              <a:t>juraj.husek@justice.sk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4"/>
              </a:rPr>
              <a:t>lenka.gajovska@zdruzeniedeus.sk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5"/>
              </a:rPr>
              <a:t>marek.canecky@enviro.gov.sk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6"/>
              </a:rPr>
              <a:t>marian.simegh@nczisk.sk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7"/>
              </a:rPr>
              <a:t>mario.italy@nbu.gov.sk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8"/>
              </a:rPr>
              <a:t>michaela.balazova@nases.gov.sk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19"/>
              </a:rPr>
              <a:t>milan@p3.sk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20"/>
              </a:rPr>
              <a:t>peter.szakacs@mhsr.sk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21"/>
              </a:rPr>
              <a:t>pf@ditec.sk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22"/>
              </a:rPr>
              <a:t>rastislav.machel@culture.gov.sk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23"/>
              </a:rPr>
              <a:t>vladimir.drobny@land.gov.sk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</a:rPr>
              <a:t>; </a:t>
            </a:r>
            <a:r>
              <a:rPr lang="en-US" u="sng" dirty="0">
                <a:solidFill>
                  <a:schemeClr val="accent1">
                    <a:lumMod val="75000"/>
                  </a:schemeClr>
                </a:solidFill>
                <a:hlinkClick r:id="rId24"/>
              </a:rPr>
              <a:t>zuzana.martincova@nku.gov.sk</a:t>
            </a:r>
            <a:endParaRPr lang="sk-SK" dirty="0">
              <a:solidFill>
                <a:schemeClr val="accent1">
                  <a:lumMod val="75000"/>
                </a:schemeClr>
              </a:solidFill>
            </a:endParaRPr>
          </a:p>
          <a:p>
            <a:pPr marL="0" indent="0">
              <a:lnSpc>
                <a:spcPct val="120000"/>
              </a:lnSpc>
              <a:buFont typeface="Arial" panose="020B0604020202020204" pitchFamily="34" charset="0"/>
              <a:buNone/>
            </a:pPr>
            <a:endParaRPr lang="sk-SK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229066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Téma balíka 1:</a:t>
            </a:r>
          </a:p>
          <a:p>
            <a:pPr marL="0" indent="0">
              <a:buNone/>
            </a:pPr>
            <a:r>
              <a:rPr lang="sk-SK" dirty="0"/>
              <a:t>Implementačný plán pre centrálne riadenie informatizácie / Plán míľnikov čo bude kedy k dispozícii pre občanov a OVM (výstupy projektov)</a:t>
            </a:r>
            <a:endParaRPr lang="sk-SK" sz="3200" dirty="0"/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1213427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sk-SK" dirty="0"/>
              <a:t>Ciele balíka 1:</a:t>
            </a:r>
          </a:p>
          <a:p>
            <a:pPr marL="0" indent="0">
              <a:buNone/>
            </a:pPr>
            <a:r>
              <a:rPr lang="sk-SK" dirty="0"/>
              <a:t>Navrhnúť upravený systém riadenia informatizácie, tak aby boli dosiahnuté tieto čiarkové ciele</a:t>
            </a:r>
            <a:endParaRPr lang="sk-SK" sz="3200" dirty="0"/>
          </a:p>
          <a:p>
            <a:pPr marL="0" indent="0">
              <a:buNone/>
            </a:pPr>
            <a:r>
              <a:rPr lang="sk-SK" dirty="0"/>
              <a:t>1.Koncentrácia na prínosy / inovácie</a:t>
            </a:r>
          </a:p>
          <a:p>
            <a:pPr marL="0" indent="0">
              <a:buNone/>
            </a:pPr>
            <a:r>
              <a:rPr lang="sk-SK" dirty="0"/>
              <a:t>2.Schopnosť riadiť zmeny</a:t>
            </a:r>
          </a:p>
          <a:p>
            <a:pPr marL="0" indent="0">
              <a:buNone/>
            </a:pPr>
            <a:r>
              <a:rPr lang="sk-SK" dirty="0"/>
              <a:t>3.Kontinuita informácií a aktivít naprieč inštitúciami zabezpečovaná UPVII</a:t>
            </a:r>
          </a:p>
          <a:p>
            <a:pPr marL="0" indent="0">
              <a:buNone/>
            </a:pPr>
            <a:r>
              <a:rPr lang="sk-SK" dirty="0"/>
              <a:t>4.Jednoduchý pohľad na aktuálny stav programu</a:t>
            </a:r>
          </a:p>
          <a:p>
            <a:pPr marL="0" indent="0">
              <a:buNone/>
            </a:pPr>
            <a:r>
              <a:rPr lang="sk-SK" dirty="0"/>
              <a:t>5.Validáciu podnetov</a:t>
            </a:r>
          </a:p>
          <a:p>
            <a:pPr marL="0" indent="0">
              <a:buNone/>
            </a:pPr>
            <a:r>
              <a:rPr lang="sk-SK" strike="sngStrike" dirty="0"/>
              <a:t>6.Schopnosť riadiť prevádzku</a:t>
            </a:r>
            <a:r>
              <a:rPr lang="sk-SK" dirty="0"/>
              <a:t> </a:t>
            </a:r>
            <a:r>
              <a:rPr lang="sk-SK" i="1" dirty="0"/>
              <a:t>(toto zrejme bude predmetom samostatného balíka)</a:t>
            </a:r>
          </a:p>
          <a:p>
            <a:pPr marL="0" indent="0">
              <a:buNone/>
            </a:pPr>
            <a:r>
              <a:rPr lang="sk-SK" dirty="0"/>
              <a:t>7.Transparentnosť a ochrana hospodárskej súťaže </a:t>
            </a:r>
            <a:r>
              <a:rPr lang="sk-SK" i="1" dirty="0"/>
              <a:t>(rozpracuje sa samostatne)</a:t>
            </a:r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36041968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sz="3200" dirty="0"/>
              <a:t>Výstupy balíka 1:</a:t>
            </a:r>
          </a:p>
          <a:p>
            <a:pPr marL="0" indent="0">
              <a:buNone/>
            </a:pPr>
            <a:r>
              <a:rPr lang="sk-SK" sz="3200" dirty="0"/>
              <a:t>Samostatná kapitola v koncepcii riadenia, ktorá bude popisovať pravidlá?</a:t>
            </a:r>
          </a:p>
          <a:p>
            <a:pPr marL="0" indent="0">
              <a:buNone/>
            </a:pPr>
            <a:r>
              <a:rPr lang="sk-SK" sz="3200" dirty="0"/>
              <a:t>Pracovný nástroj (FT) ako živá príloha akčného plánu?</a:t>
            </a:r>
          </a:p>
          <a:p>
            <a:pPr marL="0" indent="0">
              <a:buNone/>
            </a:pPr>
            <a:r>
              <a:rPr lang="sk-SK" sz="3200" dirty="0"/>
              <a:t>Pracovný nástroj (FT) ako súbor zdieľaný vedením ÚPVII a sponzormi, napĺňaný </a:t>
            </a:r>
            <a:r>
              <a:rPr lang="sk-SK" sz="3200" dirty="0" err="1"/>
              <a:t>account</a:t>
            </a:r>
            <a:r>
              <a:rPr lang="sk-SK" sz="3200" dirty="0"/>
              <a:t> manažérmi ÚPVII administrovaný zodpovednou osobou na UPVII?</a:t>
            </a:r>
          </a:p>
          <a:p>
            <a:pPr marL="0" indent="0">
              <a:buNone/>
            </a:pPr>
            <a:endParaRPr lang="sk-SK" sz="3200" dirty="0"/>
          </a:p>
          <a:p>
            <a:endParaRPr lang="sk-SK" dirty="0"/>
          </a:p>
        </p:txBody>
      </p:sp>
    </p:spTree>
    <p:extLst>
      <p:ext uri="{BB962C8B-B14F-4D97-AF65-F5344CB8AC3E}">
        <p14:creationId xmlns:p14="http://schemas.microsoft.com/office/powerpoint/2010/main" val="13325370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Opatrenia balíka 1:</a:t>
            </a:r>
          </a:p>
          <a:p>
            <a:pPr marL="0" indent="0">
              <a:buNone/>
            </a:pPr>
            <a:r>
              <a:rPr lang="sk-SK" dirty="0"/>
              <a:t>Vznikne súbor jednoduchých pravidiel, ktoré umožnia udržiavať vrcholové vedenie (informatizácie) v primeranej úrovni vedomostí o  stave a odchýlkach procesu riadenia informatizácie. Ide (zatiaľ) o tieto pravidlá:</a:t>
            </a:r>
          </a:p>
          <a:p>
            <a:r>
              <a:rPr lang="sk-SK" dirty="0"/>
              <a:t>Vedenie bude prioritne sledovať  prínosy / inovácie</a:t>
            </a:r>
          </a:p>
          <a:p>
            <a:pPr lvl="1"/>
            <a:r>
              <a:rPr lang="sk-SK" dirty="0"/>
              <a:t>Služby pre konečných používateľov </a:t>
            </a:r>
            <a:r>
              <a:rPr lang="sk-SK" i="1" dirty="0"/>
              <a:t>(modrá)</a:t>
            </a:r>
          </a:p>
          <a:p>
            <a:pPr lvl="1"/>
            <a:r>
              <a:rPr lang="sk-SK" dirty="0"/>
              <a:t>Služby charakteru spoločných modulov a integračných rozhraní </a:t>
            </a:r>
            <a:r>
              <a:rPr lang="sk-SK" i="1" dirty="0"/>
              <a:t>(oranžová</a:t>
            </a:r>
          </a:p>
        </p:txBody>
      </p:sp>
    </p:spTree>
    <p:extLst>
      <p:ext uri="{BB962C8B-B14F-4D97-AF65-F5344CB8AC3E}">
        <p14:creationId xmlns:p14="http://schemas.microsoft.com/office/powerpoint/2010/main" val="17215619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sk-SK" dirty="0"/>
              <a:t>Opatrenia balíka 1: pravidlá</a:t>
            </a:r>
          </a:p>
          <a:p>
            <a:r>
              <a:rPr lang="sk-SK" dirty="0"/>
              <a:t>Vedenie na strane UPVII bude sledovať  prínosy / inovácie na najvyššej úrovni (PVII)</a:t>
            </a:r>
          </a:p>
          <a:p>
            <a:pPr lvl="1"/>
            <a:r>
              <a:rPr lang="sk-SK" dirty="0"/>
              <a:t>V aspoň dvojtýždennom intervale</a:t>
            </a:r>
          </a:p>
          <a:p>
            <a:pPr lvl="1"/>
            <a:r>
              <a:rPr lang="sk-SK" dirty="0"/>
              <a:t>S potenciálnou možnosťou eskalovať problémy na najvyššej úrovni príslušného OVM</a:t>
            </a:r>
          </a:p>
        </p:txBody>
      </p:sp>
    </p:spTree>
    <p:extLst>
      <p:ext uri="{BB962C8B-B14F-4D97-AF65-F5344CB8AC3E}">
        <p14:creationId xmlns:p14="http://schemas.microsoft.com/office/powerpoint/2010/main" val="1916558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B07139-F225-9D4A-B4B3-E09745B09D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 err="1"/>
              <a:t>Package</a:t>
            </a:r>
            <a:r>
              <a:rPr lang="sk-SK" dirty="0"/>
              <a:t> 1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D4029BC-19BA-9441-A791-0264984A49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sk-SK" dirty="0"/>
              <a:t>Opatrenia balíka 1: pravidlá</a:t>
            </a:r>
          </a:p>
          <a:p>
            <a:r>
              <a:rPr lang="sk-SK" dirty="0"/>
              <a:t>Ku každému prínosu/inovácii sa budú sledovať projektové aj neprojektové míľniky, ktoré podmieňujú jeho dosiahnutie</a:t>
            </a:r>
          </a:p>
          <a:p>
            <a:pPr lvl="1"/>
            <a:r>
              <a:rPr lang="sk-SK" dirty="0"/>
              <a:t>Projektové míľniky sú napríklad reformný zámer, štúdia uskutočniteľnosti, obstaranie, zabezpečenie financovania, realizácie projektu, zabezpečenie používania</a:t>
            </a:r>
          </a:p>
          <a:p>
            <a:pPr lvl="1"/>
            <a:r>
              <a:rPr lang="sk-SK" dirty="0"/>
              <a:t>Neprojektové míľniky sú  legislatíva, metodické opatrenia a zmeny procesov, opatrenia v oblasti ľudských zdrojov, organizačné opatrenia, popularizácia</a:t>
            </a:r>
          </a:p>
          <a:p>
            <a:r>
              <a:rPr lang="sk-SK" dirty="0"/>
              <a:t>Na strane OVM budú za plnenie zodpovedať „sponzori“, schopní garantovať plnenie projektových aj neprojektových míľnikov</a:t>
            </a:r>
          </a:p>
        </p:txBody>
      </p:sp>
    </p:spTree>
    <p:extLst>
      <p:ext uri="{BB962C8B-B14F-4D97-AF65-F5344CB8AC3E}">
        <p14:creationId xmlns:p14="http://schemas.microsoft.com/office/powerpoint/2010/main" val="14722036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Url/>
    <Assembly>Microsoft.Office.DocumentManagement, Version=15.0.0.0,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Url/>
    <Assembly>Microsoft.Office.DocumentManagement, Version=15.0.0.0, Culture=neutral, PublicKeyToken=71e9bce111e9429c</Assembly>
    <Class>Microsoft.Office.DocumentManagement.Internal.DocIdHandler</Class>
    <Data/>
    <Filter/>
  </Receiver>
</spe:Receiver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F2E7A19F665C0F40B7C6DA9795DBB073" ma:contentTypeVersion="1" ma:contentTypeDescription="Umožňuje vytvoriť nový dokument." ma:contentTypeScope="" ma:versionID="88ebeb6f1902edccdd096c090c002b1c">
  <xsd:schema xmlns:xsd="http://www.w3.org/2001/XMLSchema" xmlns:xs="http://www.w3.org/2001/XMLSchema" xmlns:p="http://schemas.microsoft.com/office/2006/metadata/properties" xmlns:ns1="http://schemas.microsoft.com/sharepoint/v3" xmlns:ns2="af457a4c-de28-4d38-bda9-e56a61b168cd" targetNamespace="http://schemas.microsoft.com/office/2006/metadata/properties" ma:root="true" ma:fieldsID="670cec3c361b9a7476bb5ceca5f219d0" ns1:_="" ns2:_="">
    <xsd:import namespace="http://schemas.microsoft.com/sharepoint/v3"/>
    <xsd:import namespace="af457a4c-de28-4d38-bda9-e56a61b168cd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11" nillable="true" ma:displayName="Dátum začatia plánovania" ma:description="Počiatočný dátum plánovania predstavuje stĺpec lokality vytvorený funkciou Publikovanie. Používa sa na stanovenie dátumu a času, kedy sa táto stránka prvý raz zobrazí návštevníkom lokality." ma:internalName="PublishingStartDate">
      <xsd:simpleType>
        <xsd:restriction base="dms:Unknown"/>
      </xsd:simpleType>
    </xsd:element>
    <xsd:element name="PublishingExpirationDate" ma:index="12" nillable="true" ma:displayName="Dátum ukončenia plánovania" ma:description="Dátum skončenia plánovania predstavuje stĺpec lokality vytvorený funkciou Publikovanie. Používa sa na zadanie dátumu a času, po uplynutí ktorých sa táto stránka nebude viac zobrazovať návštevníkom lokality." ma:internalName="PublishingExpirationDat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f457a4c-de28-4d38-bda9-e56a61b168cd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Hodnota identifikátora dokumentu" ma:description="Hodnota identifikátora dokumentu priradená k tejto položke." ma:internalName="_dlc_DocId" ma:readOnly="true">
      <xsd:simpleType>
        <xsd:restriction base="dms:Text"/>
      </xsd:simpleType>
    </xsd:element>
    <xsd:element name="_dlc_DocIdUrl" ma:index="9" nillable="true" ma:displayName="Identifikátor dokumentu" ma:description="Trvalé prepojenie na tento dok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/>
        <xsd:element ref="dc:title" minOccurs="0" maxOccurs="1" ma:index="4" ma:displayName="Nadpis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4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  <_dlc_DocId xmlns="af457a4c-de28-4d38-bda9-e56a61b168cd">CTYWSUCD3UHA-2032434865-170</_dlc_DocId>
    <_dlc_DocIdUrl xmlns="af457a4c-de28-4d38-bda9-e56a61b168cd">
      <Url>https://sp1.prod.metais.local/governance-a-delivery/_layouts/15/DocIdRedir.aspx?ID=CTYWSUCD3UHA-2032434865-170</Url>
      <Description>CTYWSUCD3UHA-2032434865-170</Description>
    </_dlc_DocIdUrl>
  </documentManagement>
</p:properties>
</file>

<file path=customXml/itemProps1.xml><?xml version="1.0" encoding="utf-8"?>
<ds:datastoreItem xmlns:ds="http://schemas.openxmlformats.org/officeDocument/2006/customXml" ds:itemID="{530B1B4B-AB50-422C-923D-DCD5E476EF34}"/>
</file>

<file path=customXml/itemProps2.xml><?xml version="1.0" encoding="utf-8"?>
<ds:datastoreItem xmlns:ds="http://schemas.openxmlformats.org/officeDocument/2006/customXml" ds:itemID="{44E849A3-74D7-495B-B153-D9C0E67BA18C}"/>
</file>

<file path=customXml/itemProps3.xml><?xml version="1.0" encoding="utf-8"?>
<ds:datastoreItem xmlns:ds="http://schemas.openxmlformats.org/officeDocument/2006/customXml" ds:itemID="{BD2EB36D-F05B-48DB-9CF1-DB397C90A36C}"/>
</file>

<file path=customXml/itemProps4.xml><?xml version="1.0" encoding="utf-8"?>
<ds:datastoreItem xmlns:ds="http://schemas.openxmlformats.org/officeDocument/2006/customXml" ds:itemID="{095CD79E-5E3A-494F-932A-85D88B049AB0}"/>
</file>

<file path=docProps/app.xml><?xml version="1.0" encoding="utf-8"?>
<Properties xmlns="http://schemas.openxmlformats.org/officeDocument/2006/extended-properties" xmlns:vt="http://schemas.openxmlformats.org/officeDocument/2006/docPropsVTypes">
  <TotalTime>3036</TotalTime>
  <Words>1641</Words>
  <Application>Microsoft Macintosh PowerPoint</Application>
  <PresentationFormat>Widescreen</PresentationFormat>
  <Paragraphs>158</Paragraphs>
  <Slides>29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3" baseType="lpstr">
      <vt:lpstr>Arial</vt:lpstr>
      <vt:lpstr>Calibri</vt:lpstr>
      <vt:lpstr>Calibri Light</vt:lpstr>
      <vt:lpstr>Office Theme</vt:lpstr>
      <vt:lpstr> Úrad Podpredsedu vlády SR pre investície a informatizáciu 15.5.2018, Štefánikova 15, 811 05 Bratislava </vt:lpstr>
      <vt:lpstr>Agenda</vt:lpstr>
      <vt:lpstr>Zloženie PS</vt:lpstr>
      <vt:lpstr>Package 1</vt:lpstr>
      <vt:lpstr>Package 1</vt:lpstr>
      <vt:lpstr>Package 1</vt:lpstr>
      <vt:lpstr>Package 1</vt:lpstr>
      <vt:lpstr>Package 1</vt:lpstr>
      <vt:lpstr>Package 1</vt:lpstr>
      <vt:lpstr>Package 1</vt:lpstr>
      <vt:lpstr>Package 1</vt:lpstr>
      <vt:lpstr>Package 2</vt:lpstr>
      <vt:lpstr>Package 2</vt:lpstr>
      <vt:lpstr>Package 2</vt:lpstr>
      <vt:lpstr>Package 2</vt:lpstr>
      <vt:lpstr>Package 2</vt:lpstr>
      <vt:lpstr>Package 2</vt:lpstr>
      <vt:lpstr>Package 2</vt:lpstr>
      <vt:lpstr>Package 2</vt:lpstr>
      <vt:lpstr>Package 3</vt:lpstr>
      <vt:lpstr>Package 3</vt:lpstr>
      <vt:lpstr>Package 3</vt:lpstr>
      <vt:lpstr>Package 3</vt:lpstr>
      <vt:lpstr>Package 3</vt:lpstr>
      <vt:lpstr>Package 3</vt:lpstr>
      <vt:lpstr>Package 3</vt:lpstr>
      <vt:lpstr>Package 3</vt:lpstr>
      <vt:lpstr>Package 3</vt:lpstr>
      <vt:lpstr>PowerPoint Presentation</vt:lpstr>
    </vt:vector>
  </TitlesOfParts>
  <Company/>
  <LinksUpToDate>false</LinksUpToDate>
  <SharedDoc>false</SharedDoc>
  <HyperlinksChanged>false</HyperlinksChanged>
  <AppVersion>16.0012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Emil Fitoš</dc:creator>
  <cp:lastModifiedBy>Emil Fitoš</cp:lastModifiedBy>
  <cp:revision>37</cp:revision>
  <dcterms:created xsi:type="dcterms:W3CDTF">2018-02-05T23:31:50Z</dcterms:created>
  <dcterms:modified xsi:type="dcterms:W3CDTF">2018-05-14T21:01:33Z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0x010100F2E7A19F665C0F40B7C6DA9795DBB073</vt:lpwstr>
  </property>
  <property fmtid="{D5CDD505-2E9C-101B-9397-08002B2CF9AE}" pid="3" name="_dlc_DocIdItemGuid">
    <vt:lpwstr>a1826e98-53ce-49d0-a28e-625571e83382</vt:lpwstr>
  </property>
</Properties>
</file>

<file path=docProps/thumbnail.jpeg>
</file>