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notesSlides/notesSlide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56" r:id="rId2"/>
    <p:sldId id="313" r:id="rId3"/>
    <p:sldId id="306" r:id="rId4"/>
    <p:sldId id="326" r:id="rId5"/>
    <p:sldId id="317" r:id="rId6"/>
    <p:sldId id="325" r:id="rId7"/>
    <p:sldId id="309" r:id="rId8"/>
    <p:sldId id="310" r:id="rId9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7A7B45"/>
    <a:srgbClr val="98BA41"/>
    <a:srgbClr val="CE5A49"/>
    <a:srgbClr val="F69220"/>
    <a:srgbClr val="3C4A61"/>
    <a:srgbClr val="CD5A49"/>
    <a:srgbClr val="C95646"/>
    <a:srgbClr val="124A6C"/>
    <a:srgbClr val="F051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65" autoAdjust="0"/>
    <p:restoredTop sz="85182" autoAdjust="0"/>
  </p:normalViewPr>
  <p:slideViewPr>
    <p:cSldViewPr>
      <p:cViewPr varScale="1">
        <p:scale>
          <a:sx n="79" d="100"/>
          <a:sy n="79" d="100"/>
        </p:scale>
        <p:origin x="2160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viewProps" Target="viewProps.xml"/><Relationship Id="rId8" Type="http://schemas.openxmlformats.org/officeDocument/2006/relationships/slide" Target="slides/slide7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12" Type="http://schemas.openxmlformats.org/officeDocument/2006/relationships/presProps" Target="presProps.xml"/><Relationship Id="rId7" Type="http://schemas.openxmlformats.org/officeDocument/2006/relationships/slide" Target="slides/slide6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19" Type="http://schemas.openxmlformats.org/officeDocument/2006/relationships/customXml" Target="../customXml/item4.xml"/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3B9C31-0867-4EC3-B760-10896DBE0101}" type="datetimeFigureOut">
              <a:rPr lang="nl-BE" smtClean="0"/>
              <a:pPr/>
              <a:t>3/10/17</a:t>
            </a:fld>
            <a:endParaRPr lang="nl-B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DC5843-380D-422A-971E-5B9249719C13}" type="slidenum">
              <a:rPr lang="nl-BE" smtClean="0"/>
              <a:pPr/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9933976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8604C5-12AB-4657-906B-1CBE0150A65D}" type="datetimeFigureOut">
              <a:rPr lang="nl-BE" smtClean="0"/>
              <a:pPr/>
              <a:t>3/10/17</a:t>
            </a:fld>
            <a:endParaRPr lang="nl-B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0DBB08-6F05-4B54-9CC5-D4CCEE6DCA4B}" type="slidenum">
              <a:rPr lang="nl-BE" smtClean="0"/>
              <a:pPr/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020559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1) zber</a:t>
            </a:r>
            <a:r>
              <a:rPr lang="nl-BE" baseline="0" dirty="0" smtClean="0"/>
              <a:t> a vyhodnotenie zakaznickej spokojnosti</a:t>
            </a:r>
          </a:p>
          <a:p>
            <a:r>
              <a:rPr lang="nl-BE" baseline="0" dirty="0" smtClean="0"/>
              <a:t>anketar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DBB08-6F05-4B54-9CC5-D4CCEE6DCA4B}" type="slidenum">
              <a:rPr lang="nl-BE" smtClean="0"/>
              <a:pPr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363916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smtClean="0"/>
              <a:t>1) </a:t>
            </a:r>
            <a:r>
              <a:rPr lang="sk-SK" dirty="0" err="1" smtClean="0"/>
              <a:t>ukoncovacia</a:t>
            </a:r>
            <a:r>
              <a:rPr lang="sk-SK" dirty="0" smtClean="0"/>
              <a:t> obrazovka </a:t>
            </a:r>
            <a:r>
              <a:rPr lang="sk-SK" dirty="0" err="1" smtClean="0"/>
              <a:t>sluzby</a:t>
            </a:r>
            <a:r>
              <a:rPr lang="sk-SK" dirty="0" smtClean="0"/>
              <a:t> s </a:t>
            </a:r>
            <a:r>
              <a:rPr lang="sk-SK" dirty="0" err="1" smtClean="0"/>
              <a:t>tymto</a:t>
            </a:r>
            <a:r>
              <a:rPr lang="sk-SK" dirty="0" smtClean="0"/>
              <a:t> </a:t>
            </a:r>
            <a:r>
              <a:rPr lang="sk-SK" dirty="0" err="1" smtClean="0"/>
              <a:t>meranim</a:t>
            </a:r>
            <a:endParaRPr lang="sk-S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DBB08-6F05-4B54-9CC5-D4CCEE6DCA4B}" type="slidenum">
              <a:rPr lang="nl-BE" smtClean="0"/>
              <a:pPr/>
              <a:t>2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6814885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smtClean="0"/>
              <a:t>1) </a:t>
            </a:r>
            <a:r>
              <a:rPr lang="sk-SK" dirty="0" err="1" smtClean="0"/>
              <a:t>bottom-up</a:t>
            </a:r>
            <a:r>
              <a:rPr lang="sk-SK" baseline="0" dirty="0" smtClean="0"/>
              <a:t> - </a:t>
            </a:r>
            <a:r>
              <a:rPr lang="sk-SK" baseline="0" dirty="0" err="1" smtClean="0"/>
              <a:t>prehlad</a:t>
            </a:r>
            <a:r>
              <a:rPr lang="sk-SK" baseline="0" dirty="0" smtClean="0"/>
              <a:t> cez transakcie</a:t>
            </a:r>
          </a:p>
          <a:p>
            <a:r>
              <a:rPr lang="sk-SK" baseline="0" dirty="0" smtClean="0"/>
              <a:t>2) top-</a:t>
            </a:r>
            <a:r>
              <a:rPr lang="sk-SK" baseline="0" dirty="0" err="1" smtClean="0"/>
              <a:t>down</a:t>
            </a:r>
            <a:r>
              <a:rPr lang="sk-SK" baseline="0" dirty="0" smtClean="0"/>
              <a:t> - </a:t>
            </a:r>
            <a:r>
              <a:rPr lang="sk-SK" baseline="0" dirty="0" err="1" smtClean="0"/>
              <a:t>organizacia</a:t>
            </a:r>
            <a:r>
              <a:rPr lang="sk-SK" baseline="0" dirty="0" smtClean="0"/>
              <a:t> ako celok, cez </a:t>
            </a:r>
            <a:r>
              <a:rPr lang="sk-SK" baseline="0" dirty="0" err="1" smtClean="0"/>
              <a:t>anketarov</a:t>
            </a:r>
            <a:endParaRPr lang="sk-S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DBB08-6F05-4B54-9CC5-D4CCEE6DCA4B}" type="slidenum">
              <a:rPr lang="nl-BE" smtClean="0"/>
              <a:pPr/>
              <a:t>5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403771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DBB08-6F05-4B54-9CC5-D4CCEE6DCA4B}" type="slidenum">
              <a:rPr lang="nl-BE" smtClean="0"/>
              <a:pPr/>
              <a:t>6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2716786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err="1" smtClean="0"/>
              <a:t>Aplikacna</a:t>
            </a:r>
            <a:r>
              <a:rPr lang="sk-SK" dirty="0" smtClean="0"/>
              <a:t> </a:t>
            </a:r>
            <a:r>
              <a:rPr lang="sk-SK" dirty="0" err="1" smtClean="0"/>
              <a:t>Architektura</a:t>
            </a:r>
            <a:r>
              <a:rPr lang="sk-SK" dirty="0" smtClean="0"/>
              <a:t> - RZ na MV SR</a:t>
            </a:r>
          </a:p>
          <a:p>
            <a:r>
              <a:rPr lang="sk-SK" dirty="0" err="1" smtClean="0"/>
              <a:t>Ulozenie</a:t>
            </a:r>
            <a:r>
              <a:rPr lang="sk-SK" baseline="0" dirty="0" smtClean="0"/>
              <a:t> cez API; </a:t>
            </a:r>
            <a:r>
              <a:rPr lang="sk-SK" baseline="0" dirty="0" err="1" smtClean="0"/>
              <a:t>Ulozenie</a:t>
            </a:r>
            <a:r>
              <a:rPr lang="sk-SK" baseline="0" dirty="0" smtClean="0"/>
              <a:t> </a:t>
            </a:r>
            <a:r>
              <a:rPr lang="sk-SK" baseline="0" dirty="0" err="1" smtClean="0"/>
              <a:t>spatnej</a:t>
            </a:r>
            <a:r>
              <a:rPr lang="sk-SK" baseline="0" dirty="0" smtClean="0"/>
              <a:t> </a:t>
            </a:r>
            <a:r>
              <a:rPr lang="sk-SK" baseline="0" dirty="0" err="1" smtClean="0"/>
              <a:t>vazby</a:t>
            </a:r>
            <a:r>
              <a:rPr lang="sk-SK" baseline="0" dirty="0" smtClean="0"/>
              <a:t>; </a:t>
            </a:r>
          </a:p>
          <a:p>
            <a:endParaRPr lang="sk-SK" baseline="0" dirty="0" smtClean="0"/>
          </a:p>
          <a:p>
            <a:r>
              <a:rPr lang="sk-SK" baseline="0" dirty="0" smtClean="0"/>
              <a:t>Dynamicky </a:t>
            </a:r>
            <a:r>
              <a:rPr lang="sk-SK" baseline="0" dirty="0" err="1" smtClean="0"/>
              <a:t>vypocet</a:t>
            </a:r>
            <a:r>
              <a:rPr lang="sk-SK" baseline="0" dirty="0" smtClean="0"/>
              <a:t> poplatku - </a:t>
            </a:r>
            <a:r>
              <a:rPr lang="sk-SK" baseline="0" dirty="0" err="1" smtClean="0"/>
              <a:t>ciselnik</a:t>
            </a:r>
            <a:r>
              <a:rPr lang="sk-SK" baseline="0" dirty="0" smtClean="0"/>
              <a:t>, biznis pravidla </a:t>
            </a:r>
            <a:r>
              <a:rPr lang="sk-SK" baseline="0" dirty="0" err="1" smtClean="0"/>
              <a:t>vypoctu</a:t>
            </a:r>
            <a:r>
              <a:rPr lang="sk-SK" baseline="0" dirty="0" smtClean="0"/>
              <a:t>, </a:t>
            </a:r>
            <a:r>
              <a:rPr lang="sk-SK" baseline="0" dirty="0" err="1" smtClean="0"/>
              <a:t>poziadavky</a:t>
            </a:r>
            <a:r>
              <a:rPr lang="sk-SK" baseline="0" dirty="0" smtClean="0"/>
              <a:t> na vstupne parametre pre </a:t>
            </a:r>
            <a:r>
              <a:rPr lang="sk-SK" baseline="0" dirty="0" err="1" smtClean="0"/>
              <a:t>vypocet</a:t>
            </a:r>
            <a:endParaRPr lang="sk-SK" baseline="0" dirty="0" smtClean="0"/>
          </a:p>
          <a:p>
            <a:endParaRPr lang="sk-SK" baseline="0" dirty="0" smtClean="0"/>
          </a:p>
          <a:p>
            <a:r>
              <a:rPr lang="sk-SK" baseline="0" dirty="0" smtClean="0"/>
              <a:t>Pozastavenie podania</a:t>
            </a:r>
          </a:p>
          <a:p>
            <a:endParaRPr lang="sk-SK" baseline="0" dirty="0" smtClean="0"/>
          </a:p>
          <a:p>
            <a:r>
              <a:rPr lang="sk-SK" baseline="0" dirty="0" smtClean="0"/>
              <a:t>1) Modul </a:t>
            </a:r>
            <a:r>
              <a:rPr lang="sk-SK" baseline="0" dirty="0" err="1" smtClean="0"/>
              <a:t>ulozenia</a:t>
            </a:r>
            <a:r>
              <a:rPr lang="sk-SK" baseline="0" dirty="0" smtClean="0"/>
              <a:t> </a:t>
            </a:r>
            <a:r>
              <a:rPr lang="sk-SK" baseline="0" dirty="0" err="1" smtClean="0"/>
              <a:t>spatnej</a:t>
            </a:r>
            <a:r>
              <a:rPr lang="sk-SK" baseline="0" dirty="0" smtClean="0"/>
              <a:t> </a:t>
            </a:r>
            <a:r>
              <a:rPr lang="sk-SK" baseline="0" dirty="0" err="1" smtClean="0"/>
              <a:t>vazby</a:t>
            </a:r>
            <a:r>
              <a:rPr lang="sk-SK" baseline="0" dirty="0" smtClean="0"/>
              <a:t>; </a:t>
            </a:r>
          </a:p>
          <a:p>
            <a:r>
              <a:rPr lang="sk-SK" baseline="0" dirty="0" smtClean="0"/>
              <a:t>2) Rozvoj </a:t>
            </a:r>
            <a:r>
              <a:rPr lang="sk-SK" baseline="0" dirty="0" err="1" smtClean="0"/>
              <a:t>Meta</a:t>
            </a:r>
            <a:r>
              <a:rPr lang="sk-SK" baseline="0" dirty="0" smtClean="0"/>
              <a:t> IS - </a:t>
            </a:r>
            <a:r>
              <a:rPr lang="sk-SK" baseline="0" dirty="0" err="1" smtClean="0"/>
              <a:t>overit</a:t>
            </a:r>
            <a:r>
              <a:rPr lang="sk-SK" baseline="0" dirty="0" smtClean="0"/>
              <a:t> ci tam je aj </a:t>
            </a:r>
            <a:r>
              <a:rPr lang="sk-SK" baseline="0" dirty="0" err="1" smtClean="0"/>
              <a:t>nahravanie</a:t>
            </a:r>
            <a:r>
              <a:rPr lang="sk-SK" baseline="0" dirty="0" smtClean="0"/>
              <a:t> </a:t>
            </a:r>
            <a:r>
              <a:rPr lang="sk-SK" baseline="0" dirty="0" err="1" smtClean="0"/>
              <a:t>merani</a:t>
            </a:r>
            <a:r>
              <a:rPr lang="sk-SK" baseline="0" dirty="0" smtClean="0"/>
              <a:t> na </a:t>
            </a:r>
            <a:r>
              <a:rPr lang="sk-SK" baseline="0" dirty="0" err="1" smtClean="0"/>
              <a:t>urovni</a:t>
            </a:r>
            <a:r>
              <a:rPr lang="sk-SK" baseline="0" dirty="0" smtClean="0"/>
              <a:t> </a:t>
            </a:r>
            <a:r>
              <a:rPr lang="sk-SK" baseline="0" dirty="0" err="1" smtClean="0"/>
              <a:t>sluzieb</a:t>
            </a:r>
            <a:endParaRPr lang="sk-SK" baseline="0" dirty="0" smtClean="0"/>
          </a:p>
          <a:p>
            <a:endParaRPr lang="sk-SK" baseline="0" dirty="0" smtClean="0"/>
          </a:p>
          <a:p>
            <a:r>
              <a:rPr lang="sk-SK" baseline="0" dirty="0" err="1" smtClean="0"/>
              <a:t>Proaktivnost</a:t>
            </a:r>
            <a:r>
              <a:rPr lang="sk-SK" baseline="0" dirty="0" smtClean="0"/>
              <a:t>:</a:t>
            </a:r>
          </a:p>
          <a:p>
            <a:r>
              <a:rPr lang="sk-SK" baseline="0" dirty="0" smtClean="0"/>
              <a:t>1) </a:t>
            </a:r>
            <a:r>
              <a:rPr lang="sk-SK" baseline="0" dirty="0" err="1" smtClean="0"/>
              <a:t>notifikacie</a:t>
            </a:r>
            <a:r>
              <a:rPr lang="sk-SK" baseline="0" dirty="0" smtClean="0"/>
              <a:t> SMS, e-mail</a:t>
            </a:r>
          </a:p>
          <a:p>
            <a:r>
              <a:rPr lang="sk-SK" baseline="0" dirty="0" smtClean="0"/>
              <a:t>2) </a:t>
            </a:r>
            <a:r>
              <a:rPr lang="sk-SK" baseline="0" dirty="0" err="1" smtClean="0"/>
              <a:t>prepripravene</a:t>
            </a:r>
            <a:r>
              <a:rPr lang="sk-SK" baseline="0" dirty="0" smtClean="0"/>
              <a:t> podanie na </a:t>
            </a:r>
            <a:r>
              <a:rPr lang="sk-SK" baseline="0" dirty="0" err="1" smtClean="0"/>
              <a:t>autorizaciu</a:t>
            </a:r>
            <a:endParaRPr lang="sk-SK" baseline="0" dirty="0" smtClean="0"/>
          </a:p>
          <a:p>
            <a:r>
              <a:rPr lang="sk-SK" baseline="0" dirty="0" smtClean="0"/>
              <a:t>3) jeden-</a:t>
            </a:r>
            <a:r>
              <a:rPr lang="sk-SK" baseline="0" dirty="0" err="1" smtClean="0"/>
              <a:t>krat</a:t>
            </a:r>
            <a:r>
              <a:rPr lang="sk-SK" baseline="0" dirty="0" smtClean="0"/>
              <a:t> a </a:t>
            </a:r>
            <a:r>
              <a:rPr lang="sk-SK" baseline="0" dirty="0" err="1" smtClean="0"/>
              <a:t>dost</a:t>
            </a:r>
            <a:endParaRPr lang="sk-SK" baseline="0" dirty="0" smtClean="0"/>
          </a:p>
          <a:p>
            <a:endParaRPr lang="sk-SK" baseline="0" dirty="0" smtClean="0"/>
          </a:p>
          <a:p>
            <a:r>
              <a:rPr lang="sk-SK" baseline="0" dirty="0" smtClean="0"/>
              <a:t>Pri </a:t>
            </a:r>
            <a:r>
              <a:rPr lang="sk-SK" baseline="0" dirty="0" err="1" smtClean="0"/>
              <a:t>ktorych</a:t>
            </a:r>
            <a:r>
              <a:rPr lang="sk-SK" baseline="0" dirty="0" smtClean="0"/>
              <a:t> </a:t>
            </a:r>
            <a:r>
              <a:rPr lang="sk-SK" baseline="0" dirty="0" err="1" smtClean="0"/>
              <a:t>agendach</a:t>
            </a:r>
            <a:r>
              <a:rPr lang="sk-SK" baseline="0" dirty="0" smtClean="0"/>
              <a:t> </a:t>
            </a:r>
            <a:r>
              <a:rPr lang="sk-SK" baseline="0" dirty="0" err="1" smtClean="0"/>
              <a:t>rusit</a:t>
            </a:r>
            <a:r>
              <a:rPr lang="sk-SK" baseline="0" dirty="0" smtClean="0"/>
              <a:t> miestnu </a:t>
            </a:r>
            <a:r>
              <a:rPr lang="sk-SK" baseline="0" dirty="0" err="1" smtClean="0"/>
              <a:t>prislusnost</a:t>
            </a:r>
            <a:endParaRPr lang="sk-SK" baseline="0" dirty="0" smtClean="0"/>
          </a:p>
          <a:p>
            <a:endParaRPr lang="sk-SK" baseline="0" dirty="0" smtClean="0"/>
          </a:p>
          <a:p>
            <a:r>
              <a:rPr lang="sk-SK" baseline="0" dirty="0" smtClean="0"/>
              <a:t>Poplatky - </a:t>
            </a:r>
            <a:r>
              <a:rPr lang="sk-SK" baseline="0" dirty="0" err="1" smtClean="0"/>
              <a:t>odzrkadlovat</a:t>
            </a:r>
            <a:r>
              <a:rPr lang="sk-SK" baseline="0" dirty="0" smtClean="0"/>
              <a:t> </a:t>
            </a:r>
            <a:r>
              <a:rPr lang="sk-SK" baseline="0" dirty="0" err="1" smtClean="0"/>
              <a:t>naklady</a:t>
            </a:r>
            <a:r>
              <a:rPr lang="sk-SK" baseline="0" dirty="0" smtClean="0"/>
              <a:t> </a:t>
            </a:r>
            <a:r>
              <a:rPr lang="sk-SK" baseline="0" dirty="0" err="1" smtClean="0"/>
              <a:t>statu</a:t>
            </a:r>
            <a:endParaRPr lang="sk-S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DBB08-6F05-4B54-9CC5-D4CCEE6DCA4B}" type="slidenum">
              <a:rPr lang="nl-BE" smtClean="0"/>
              <a:pPr/>
              <a:t>8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724332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gradFill>
          <a:gsLst>
            <a:gs pos="0">
              <a:schemeClr val="tx1">
                <a:lumMod val="75000"/>
              </a:schemeClr>
            </a:gs>
            <a:gs pos="65000">
              <a:schemeClr val="tx1"/>
            </a:gs>
            <a:gs pos="100000">
              <a:schemeClr val="tx1">
                <a:lumMod val="9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C454C-C2FF-4AF3-BB4F-4803D4DACD09}" type="datetimeFigureOut">
              <a:rPr lang="nl-BE" smtClean="0"/>
              <a:pPr/>
              <a:t>3/10/17</a:t>
            </a:fld>
            <a:endParaRPr lang="nl-BE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9A5D-9B8E-49FC-8D61-639BF6F81F9D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solidFill>
                  <a:srgbClr val="3C4A61"/>
                </a:solidFill>
                <a:effectLst>
                  <a:reflection blurRad="12700" stA="75000" endPos="20000" dir="5400000" sy="-100000" algn="bl" rotWithShape="0"/>
                </a:effectLst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C454C-C2FF-4AF3-BB4F-4803D4DACD09}" type="datetimeFigureOut">
              <a:rPr lang="nl-BE" smtClean="0"/>
              <a:pPr/>
              <a:t>3/10/17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9A5D-9B8E-49FC-8D61-639BF6F81F9D}" type="slidenum">
              <a:rPr lang="nl-BE" smtClean="0"/>
              <a:pPr/>
              <a:t>‹#›</a:t>
            </a:fld>
            <a:endParaRPr lang="nl-B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lvl1pPr>
              <a:defRPr sz="3200"/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C454C-C2FF-4AF3-BB4F-4803D4DACD09}" type="datetimeFigureOut">
              <a:rPr lang="nl-BE" smtClean="0"/>
              <a:pPr/>
              <a:t>3/10/17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9A5D-9B8E-49FC-8D61-639BF6F81F9D}" type="slidenum">
              <a:rPr lang="nl-BE" smtClean="0"/>
              <a:pPr/>
              <a:t>‹#›</a:t>
            </a:fld>
            <a:endParaRPr lang="nl-B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Manual Input 6"/>
          <p:cNvSpPr/>
          <p:nvPr userDrawn="1"/>
        </p:nvSpPr>
        <p:spPr>
          <a:xfrm flipH="1" flipV="1">
            <a:off x="0" y="0"/>
            <a:ext cx="6228184" cy="1257300"/>
          </a:xfrm>
          <a:prstGeom prst="flowChartManualInput">
            <a:avLst/>
          </a:prstGeom>
          <a:solidFill>
            <a:srgbClr val="3C4A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45916"/>
            <a:ext cx="5904656" cy="1050836"/>
          </a:xfrm>
        </p:spPr>
        <p:txBody>
          <a:bodyPr/>
          <a:lstStyle>
            <a:lvl1pPr>
              <a:defRPr sz="2600">
                <a:solidFill>
                  <a:schemeClr val="tx1"/>
                </a:solidFill>
                <a:effectLst>
                  <a:reflection blurRad="12700" stA="75000" endPos="20000" dir="5400000" sy="-100000" algn="bl" rotWithShape="0"/>
                </a:effectLst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196752"/>
            <a:ext cx="7772400" cy="4968552"/>
          </a:xfrm>
        </p:spPr>
        <p:txBody>
          <a:bodyPr/>
          <a:lstStyle>
            <a:lvl1pPr>
              <a:buFontTx/>
              <a:buBlip>
                <a:blip r:embed="rId2"/>
              </a:buBlip>
              <a:defRPr>
                <a:solidFill>
                  <a:srgbClr val="3C4A61"/>
                </a:solidFill>
              </a:defRPr>
            </a:lvl1pPr>
            <a:lvl2pPr>
              <a:buFont typeface="Wingdings" pitchFamily="2" charset="2"/>
              <a:buChar char="§"/>
              <a:defRPr>
                <a:solidFill>
                  <a:srgbClr val="3C4A61"/>
                </a:solidFill>
              </a:defRPr>
            </a:lvl2pPr>
            <a:lvl3pPr>
              <a:defRPr>
                <a:solidFill>
                  <a:srgbClr val="3C4A61"/>
                </a:solidFill>
              </a:defRPr>
            </a:lvl3pPr>
            <a:lvl4pPr>
              <a:defRPr>
                <a:solidFill>
                  <a:srgbClr val="3C4A61"/>
                </a:solidFill>
              </a:defRPr>
            </a:lvl4pPr>
            <a:lvl5pPr>
              <a:defRPr>
                <a:solidFill>
                  <a:srgbClr val="3C4A61"/>
                </a:solidFill>
              </a:defRPr>
            </a:lvl5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C454C-C2FF-4AF3-BB4F-4803D4DACD09}" type="datetimeFigureOut">
              <a:rPr lang="nl-BE" smtClean="0"/>
              <a:pPr/>
              <a:t>3/10/17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9A5D-9B8E-49FC-8D61-639BF6F81F9D}" type="slidenum">
              <a:rPr lang="nl-BE" smtClean="0"/>
              <a:pPr/>
              <a:t>‹#›</a:t>
            </a:fld>
            <a:endParaRPr lang="nl-BE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C454C-C2FF-4AF3-BB4F-4803D4DACD09}" type="datetimeFigureOut">
              <a:rPr lang="nl-BE" smtClean="0"/>
              <a:pPr/>
              <a:t>3/10/17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9A5D-9B8E-49FC-8D61-639BF6F81F9D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200" b="0" cap="none" spc="-150" baseline="0"/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Manual Input 7"/>
          <p:cNvSpPr/>
          <p:nvPr userDrawn="1"/>
        </p:nvSpPr>
        <p:spPr>
          <a:xfrm flipH="1" flipV="1">
            <a:off x="0" y="0"/>
            <a:ext cx="6228184" cy="1268760"/>
          </a:xfrm>
          <a:prstGeom prst="flowChartManualInput">
            <a:avLst/>
          </a:prstGeom>
          <a:solidFill>
            <a:srgbClr val="3C4A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7" y="226669"/>
            <a:ext cx="6224017" cy="1162301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D1C454C-C2FF-4AF3-BB4F-4803D4DACD09}" type="datetimeFigureOut">
              <a:rPr lang="nl-BE" smtClean="0"/>
              <a:pPr/>
              <a:t>3/10/17</a:t>
            </a:fld>
            <a:endParaRPr lang="nl-B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B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9359A5D-9B8E-49FC-8D61-639BF6F81F9D}" type="slidenum">
              <a:rPr lang="nl-BE" smtClean="0"/>
              <a:pPr/>
              <a:t>‹#›</a:t>
            </a:fld>
            <a:endParaRPr lang="nl-B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3200"/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C454C-C2FF-4AF3-BB4F-4803D4DACD09}" type="datetimeFigureOut">
              <a:rPr lang="nl-BE" smtClean="0"/>
              <a:pPr/>
              <a:t>3/10/17</a:t>
            </a:fld>
            <a:endParaRPr lang="nl-B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9A5D-9B8E-49FC-8D61-639BF6F81F9D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3200" cap="none" baseline="0"/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C454C-C2FF-4AF3-BB4F-4803D4DACD09}" type="datetimeFigureOut">
              <a:rPr lang="nl-BE" smtClean="0"/>
              <a:pPr/>
              <a:t>3/10/17</a:t>
            </a:fld>
            <a:endParaRPr lang="nl-B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9A5D-9B8E-49FC-8D61-639BF6F81F9D}" type="slidenum">
              <a:rPr lang="nl-BE" smtClean="0"/>
              <a:pPr/>
              <a:t>‹#›</a:t>
            </a:fld>
            <a:endParaRPr lang="nl-B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C454C-C2FF-4AF3-BB4F-4803D4DACD09}" type="datetimeFigureOut">
              <a:rPr lang="nl-BE" smtClean="0"/>
              <a:pPr/>
              <a:t>3/10/17</a:t>
            </a:fld>
            <a:endParaRPr lang="nl-B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9A5D-9B8E-49FC-8D61-639BF6F81F9D}" type="slidenum">
              <a:rPr lang="nl-BE" smtClean="0"/>
              <a:pPr/>
              <a:t>‹#›</a:t>
            </a:fld>
            <a:endParaRPr lang="nl-B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200" b="0"/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C454C-C2FF-4AF3-BB4F-4803D4DACD09}" type="datetimeFigureOut">
              <a:rPr lang="nl-BE" smtClean="0"/>
              <a:pPr/>
              <a:t>3/10/17</a:t>
            </a:fld>
            <a:endParaRPr lang="nl-B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9A5D-9B8E-49FC-8D61-639BF6F81F9D}" type="slidenum">
              <a:rPr lang="nl-BE" smtClean="0"/>
              <a:pPr/>
              <a:t>‹#›</a:t>
            </a:fld>
            <a:endParaRPr lang="nl-B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fld id="{0D1C454C-C2FF-4AF3-BB4F-4803D4DACD09}" type="datetimeFigureOut">
              <a:rPr lang="nl-BE" smtClean="0"/>
              <a:pPr/>
              <a:t>3/10/17</a:t>
            </a:fld>
            <a:endParaRPr lang="nl-B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endParaRPr lang="nl-B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fld id="{09359A5D-9B8E-49FC-8D61-639BF6F81F9D}" type="slidenum">
              <a:rPr lang="nl-BE" smtClean="0"/>
              <a:pPr/>
              <a:t>‹#›</a:t>
            </a:fld>
            <a:endParaRPr lang="nl-B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75000"/>
              </a:schemeClr>
            </a:gs>
            <a:gs pos="65000">
              <a:schemeClr val="tx1"/>
            </a:gs>
            <a:gs pos="100000">
              <a:schemeClr val="tx1">
                <a:lumMod val="9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D1C454C-C2FF-4AF3-BB4F-4803D4DACD09}" type="datetimeFigureOut">
              <a:rPr lang="nl-BE" smtClean="0"/>
              <a:pPr/>
              <a:t>3/10/17</a:t>
            </a:fld>
            <a:endParaRPr lang="nl-B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nl-BE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09359A5D-9B8E-49FC-8D61-639BF6F81F9D}" type="slidenum">
              <a:rPr lang="nl-BE" smtClean="0"/>
              <a:pPr/>
              <a:t>‹#›</a:t>
            </a:fld>
            <a:endParaRPr lang="nl-BE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 spc="-100" baseline="0">
          <a:solidFill>
            <a:srgbClr val="3C4A61"/>
          </a:solidFill>
          <a:effectLst>
            <a:reflection blurRad="12700" stA="75000" endPos="20000" dir="5400000" sy="-100000" algn="bl" rotWithShape="0"/>
          </a:effectLst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rgbClr val="F05133"/>
        </a:buClr>
        <a:buSzPct val="90000"/>
        <a:buFontTx/>
        <a:buBlip>
          <a:blip r:embed="rId13"/>
        </a:buBlip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rgbClr val="F05129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rgbClr val="F0513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rgbClr val="F0513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www.satmetrix.com/net-promoter/nps-score-model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98376" y="1597912"/>
            <a:ext cx="8147248" cy="1975104"/>
          </a:xfrm>
        </p:spPr>
        <p:txBody>
          <a:bodyPr/>
          <a:lstStyle/>
          <a:p>
            <a:pPr algn="ctr"/>
            <a:r>
              <a:rPr lang="nl-BE" sz="5000" dirty="0"/>
              <a:t>The Net </a:t>
            </a:r>
            <a:r>
              <a:rPr lang="nl-BE" sz="5000" dirty="0" err="1"/>
              <a:t>promoter</a:t>
            </a:r>
            <a:r>
              <a:rPr lang="nl-BE" sz="5000" dirty="0"/>
              <a:t> score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3538" y="5528845"/>
            <a:ext cx="8316924" cy="4816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530" b="1" cap="all" dirty="0">
                <a:solidFill>
                  <a:srgbClr val="CD5A49"/>
                </a:solidFill>
                <a:effectLst/>
                <a:latin typeface="Consolas"/>
              </a:rPr>
              <a:t>Meranie zákazníckej spokojnosti len 1 otázkou</a:t>
            </a:r>
            <a:endParaRPr lang="en-US" sz="2530" dirty="0">
              <a:solidFill>
                <a:srgbClr val="CD5A49"/>
              </a:solidFill>
              <a:effectLst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32437">
            <a:off x="1241884" y="3253463"/>
            <a:ext cx="6660232" cy="1183649"/>
          </a:xfrm>
          <a:prstGeom prst="rect">
            <a:avLst/>
          </a:prstGeom>
          <a:solidFill>
            <a:srgbClr val="FFFFFF">
              <a:shade val="85000"/>
            </a:srgbClr>
          </a:solidFill>
          <a:ln w="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</p:spPr>
      </p:pic>
      <p:grpSp>
        <p:nvGrpSpPr>
          <p:cNvPr id="11" name="Skupina 10">
            <a:extLst>
              <a:ext uri="{FF2B5EF4-FFF2-40B4-BE49-F238E27FC236}">
                <a16:creationId xmlns:a16="http://schemas.microsoft.com/office/drawing/2014/main" xmlns="" id="{AAB44748-7824-456D-8B72-DFB3850EBB65}"/>
              </a:ext>
            </a:extLst>
          </p:cNvPr>
          <p:cNvGrpSpPr/>
          <p:nvPr/>
        </p:nvGrpSpPr>
        <p:grpSpPr>
          <a:xfrm>
            <a:off x="1256007" y="3329321"/>
            <a:ext cx="6282856" cy="1045571"/>
            <a:chOff x="1256007" y="3329321"/>
            <a:chExt cx="6282856" cy="1045571"/>
          </a:xfrm>
        </p:grpSpPr>
        <p:sp>
          <p:nvSpPr>
            <p:cNvPr id="2" name="BlokTextu 1">
              <a:extLst>
                <a:ext uri="{FF2B5EF4-FFF2-40B4-BE49-F238E27FC236}">
                  <a16:creationId xmlns:a16="http://schemas.microsoft.com/office/drawing/2014/main" xmlns="" id="{72D352A1-6D72-4764-83BA-614D1D3336CA}"/>
                </a:ext>
              </a:extLst>
            </p:cNvPr>
            <p:cNvSpPr txBox="1"/>
            <p:nvPr/>
          </p:nvSpPr>
          <p:spPr>
            <a:xfrm rot="21216151">
              <a:off x="1256007" y="3329321"/>
              <a:ext cx="6120680" cy="276999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sk-SK" sz="1200" b="1" dirty="0">
                  <a:solidFill>
                    <a:schemeClr val="tx2">
                      <a:lumMod val="10000"/>
                    </a:schemeClr>
                  </a:solidFill>
                </a:rPr>
                <a:t>* Ako je pravdepodobné, že by ste služby odboru X odporučili svojím priateľom a známym?</a:t>
              </a:r>
            </a:p>
          </p:txBody>
        </p:sp>
        <p:sp>
          <p:nvSpPr>
            <p:cNvPr id="9" name="BlokTextu 8">
              <a:extLst>
                <a:ext uri="{FF2B5EF4-FFF2-40B4-BE49-F238E27FC236}">
                  <a16:creationId xmlns:a16="http://schemas.microsoft.com/office/drawing/2014/main" xmlns="" id="{652417A5-60BB-4774-94E7-648F10AC8446}"/>
                </a:ext>
              </a:extLst>
            </p:cNvPr>
            <p:cNvSpPr txBox="1"/>
            <p:nvPr/>
          </p:nvSpPr>
          <p:spPr>
            <a:xfrm rot="21216151">
              <a:off x="1700830" y="4120976"/>
              <a:ext cx="927059" cy="253916"/>
            </a:xfrm>
            <a:prstGeom prst="rect">
              <a:avLst/>
            </a:prstGeom>
            <a:solidFill>
              <a:schemeClr val="tx1">
                <a:lumMod val="9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sk-SK" sz="1050" b="1" dirty="0">
                  <a:solidFill>
                    <a:schemeClr val="tx2">
                      <a:lumMod val="10000"/>
                    </a:schemeClr>
                  </a:solidFill>
                </a:rPr>
                <a:t>Určite NIE</a:t>
              </a:r>
            </a:p>
          </p:txBody>
        </p:sp>
        <p:sp>
          <p:nvSpPr>
            <p:cNvPr id="10" name="BlokTextu 9">
              <a:extLst>
                <a:ext uri="{FF2B5EF4-FFF2-40B4-BE49-F238E27FC236}">
                  <a16:creationId xmlns:a16="http://schemas.microsoft.com/office/drawing/2014/main" xmlns="" id="{0686B28C-792B-4399-8A75-CC3C2EE44600}"/>
                </a:ext>
              </a:extLst>
            </p:cNvPr>
            <p:cNvSpPr txBox="1"/>
            <p:nvPr/>
          </p:nvSpPr>
          <p:spPr>
            <a:xfrm rot="21216151">
              <a:off x="6559794" y="3617102"/>
              <a:ext cx="979069" cy="253916"/>
            </a:xfrm>
            <a:prstGeom prst="rect">
              <a:avLst/>
            </a:prstGeom>
            <a:solidFill>
              <a:schemeClr val="tx1">
                <a:lumMod val="9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sk-SK" sz="1050" b="1" dirty="0">
                  <a:solidFill>
                    <a:schemeClr val="tx2">
                      <a:lumMod val="10000"/>
                    </a:schemeClr>
                  </a:solidFill>
                </a:rPr>
                <a:t>Určite ÁNO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Čo je </a:t>
            </a:r>
            <a:r>
              <a:rPr lang="nl-BE" dirty="0"/>
              <a:t>Net Promoter Score?</a:t>
            </a:r>
            <a:br>
              <a:rPr lang="nl-BE" dirty="0"/>
            </a:br>
            <a:endParaRPr lang="nl-BE" dirty="0"/>
          </a:p>
        </p:txBody>
      </p:sp>
      <p:sp>
        <p:nvSpPr>
          <p:cNvPr id="9" name="Oval Callout 8"/>
          <p:cNvSpPr/>
          <p:nvPr/>
        </p:nvSpPr>
        <p:spPr>
          <a:xfrm>
            <a:off x="827584" y="1416066"/>
            <a:ext cx="2700357" cy="1500300"/>
          </a:xfrm>
          <a:prstGeom prst="wedgeEllipseCallout">
            <a:avLst/>
          </a:prstGeom>
          <a:solidFill>
            <a:schemeClr val="tx1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b="1" dirty="0">
                <a:solidFill>
                  <a:schemeClr val="bg2"/>
                </a:solidFill>
              </a:rPr>
              <a:t>Metrika</a:t>
            </a:r>
          </a:p>
          <a:p>
            <a:pPr algn="ctr"/>
            <a:r>
              <a:rPr lang="sk-SK" dirty="0">
                <a:solidFill>
                  <a:schemeClr val="bg2"/>
                </a:solidFill>
              </a:rPr>
              <a:t>zákazníckej vernosti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6" name="Oval Callout 5"/>
          <p:cNvSpPr/>
          <p:nvPr/>
        </p:nvSpPr>
        <p:spPr>
          <a:xfrm>
            <a:off x="3995936" y="1754614"/>
            <a:ext cx="2700357" cy="1500300"/>
          </a:xfrm>
          <a:prstGeom prst="wedgeEllipseCallout">
            <a:avLst/>
          </a:prstGeom>
          <a:solidFill>
            <a:schemeClr val="tx1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>
                <a:solidFill>
                  <a:schemeClr val="bg2"/>
                </a:solidFill>
              </a:rPr>
              <a:t>Porovnateľné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sk-SK" dirty="0">
                <a:solidFill>
                  <a:schemeClr val="bg2"/>
                </a:solidFill>
              </a:rPr>
              <a:t>v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sk-SK" b="1" dirty="0">
                <a:solidFill>
                  <a:schemeClr val="bg2"/>
                </a:solidFill>
              </a:rPr>
              <a:t>čase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sk-SK" dirty="0">
                <a:solidFill>
                  <a:schemeClr val="bg2"/>
                </a:solidFill>
              </a:rPr>
              <a:t>a medzi 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sk-SK" b="1" dirty="0">
                <a:solidFill>
                  <a:schemeClr val="bg2"/>
                </a:solidFill>
              </a:rPr>
              <a:t>odbormi</a:t>
            </a:r>
            <a:endParaRPr lang="en-US" b="1" dirty="0">
              <a:solidFill>
                <a:schemeClr val="bg2"/>
              </a:solidFill>
            </a:endParaRPr>
          </a:p>
        </p:txBody>
      </p:sp>
      <p:sp>
        <p:nvSpPr>
          <p:cNvPr id="10" name="Oval Callout 9"/>
          <p:cNvSpPr/>
          <p:nvPr/>
        </p:nvSpPr>
        <p:spPr>
          <a:xfrm>
            <a:off x="611560" y="4869160"/>
            <a:ext cx="2700357" cy="1500300"/>
          </a:xfrm>
          <a:prstGeom prst="wedgeEllipseCallout">
            <a:avLst/>
          </a:prstGeom>
          <a:solidFill>
            <a:schemeClr val="tx1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>
                <a:solidFill>
                  <a:schemeClr val="bg2"/>
                </a:solidFill>
              </a:rPr>
              <a:t>Jednoducho interpretovateľné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sk-SK" b="1" dirty="0">
                <a:solidFill>
                  <a:schemeClr val="bg2"/>
                </a:solidFill>
              </a:rPr>
              <a:t>skóre zákazníckej spokojnosti</a:t>
            </a:r>
            <a:endParaRPr lang="en-US" b="1" dirty="0">
              <a:solidFill>
                <a:schemeClr val="bg2"/>
              </a:solidFill>
            </a:endParaRPr>
          </a:p>
        </p:txBody>
      </p:sp>
      <p:sp>
        <p:nvSpPr>
          <p:cNvPr id="11" name="Oval Callout 10"/>
          <p:cNvSpPr/>
          <p:nvPr/>
        </p:nvSpPr>
        <p:spPr>
          <a:xfrm>
            <a:off x="6184730" y="3152836"/>
            <a:ext cx="2700357" cy="1500300"/>
          </a:xfrm>
          <a:prstGeom prst="wedgeEllipseCallout">
            <a:avLst/>
          </a:prstGeom>
          <a:solidFill>
            <a:schemeClr val="tx1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sk-SK" dirty="0">
                <a:solidFill>
                  <a:schemeClr val="bg2"/>
                </a:solidFill>
              </a:rPr>
              <a:t>Indikátor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sk-SK" b="1" dirty="0">
                <a:solidFill>
                  <a:schemeClr val="bg2"/>
                </a:solidFill>
              </a:rPr>
              <a:t>rastového potenciálu</a:t>
            </a:r>
            <a:r>
              <a:rPr lang="en-US" b="1" dirty="0">
                <a:solidFill>
                  <a:schemeClr val="bg2"/>
                </a:solidFill>
              </a:rPr>
              <a:t> </a:t>
            </a:r>
            <a:r>
              <a:rPr lang="sk-SK" dirty="0">
                <a:solidFill>
                  <a:schemeClr val="bg2"/>
                </a:solidFill>
              </a:rPr>
              <a:t>spoločnosti alebo produktu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2" name="Oval Callout 11"/>
          <p:cNvSpPr/>
          <p:nvPr/>
        </p:nvSpPr>
        <p:spPr>
          <a:xfrm>
            <a:off x="3467740" y="4005064"/>
            <a:ext cx="2700357" cy="1500300"/>
          </a:xfrm>
          <a:prstGeom prst="wedgeEllipseCallout">
            <a:avLst/>
          </a:prstGeom>
          <a:solidFill>
            <a:schemeClr val="tx1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b="1" dirty="0">
                <a:solidFill>
                  <a:schemeClr val="bg2"/>
                </a:solidFill>
              </a:rPr>
              <a:t>Jedna</a:t>
            </a:r>
            <a:endParaRPr lang="en-US" b="1" dirty="0">
              <a:solidFill>
                <a:schemeClr val="bg2"/>
              </a:solidFill>
            </a:endParaRPr>
          </a:p>
          <a:p>
            <a:pPr algn="ctr"/>
            <a:r>
              <a:rPr lang="sk-SK" dirty="0">
                <a:solidFill>
                  <a:schemeClr val="bg2"/>
                </a:solidFill>
              </a:rPr>
              <a:t>otázka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3" name="Oval Callout 12">
            <a:hlinkClick r:id="rId3"/>
          </p:cNvPr>
          <p:cNvSpPr/>
          <p:nvPr/>
        </p:nvSpPr>
        <p:spPr>
          <a:xfrm>
            <a:off x="6696293" y="5301208"/>
            <a:ext cx="2212955" cy="1253714"/>
          </a:xfrm>
          <a:prstGeom prst="wedgeEllipseCallout">
            <a:avLst/>
          </a:prstGeom>
          <a:solidFill>
            <a:schemeClr val="tx1"/>
          </a:solidFill>
          <a:ln>
            <a:noFill/>
          </a:ln>
          <a:effectLst>
            <a:glow rad="228600">
              <a:schemeClr val="tx2">
                <a:lumMod val="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200" i="1" dirty="0">
                <a:solidFill>
                  <a:schemeClr val="bg2"/>
                </a:solidFill>
              </a:rPr>
              <a:t>Vytvorená v roku </a:t>
            </a:r>
            <a:r>
              <a:rPr lang="en-US" sz="1200" i="1" dirty="0">
                <a:solidFill>
                  <a:schemeClr val="bg2"/>
                </a:solidFill>
              </a:rPr>
              <a:t>2003 </a:t>
            </a:r>
            <a:endParaRPr lang="sk-SK" sz="1200" i="1" dirty="0">
              <a:solidFill>
                <a:schemeClr val="bg2"/>
              </a:solidFill>
            </a:endParaRPr>
          </a:p>
          <a:p>
            <a:pPr algn="ctr"/>
            <a:endParaRPr lang="sk-SK" sz="1200" i="1" dirty="0">
              <a:solidFill>
                <a:schemeClr val="bg2"/>
              </a:solidFill>
            </a:endParaRPr>
          </a:p>
          <a:p>
            <a:pPr algn="ctr"/>
            <a:r>
              <a:rPr lang="en-US" sz="1200" i="1" dirty="0">
                <a:solidFill>
                  <a:schemeClr val="bg2"/>
                </a:solidFill>
              </a:rPr>
              <a:t>Fred Reichheld </a:t>
            </a:r>
            <a:endParaRPr lang="sk-SK" sz="1200" i="1" dirty="0">
              <a:solidFill>
                <a:schemeClr val="bg2"/>
              </a:solidFill>
            </a:endParaRPr>
          </a:p>
          <a:p>
            <a:pPr algn="ctr"/>
            <a:r>
              <a:rPr lang="sk-SK" sz="1200" i="1" dirty="0">
                <a:solidFill>
                  <a:schemeClr val="bg2"/>
                </a:solidFill>
              </a:rPr>
              <a:t>(</a:t>
            </a:r>
            <a:r>
              <a:rPr lang="en-US" sz="1200" i="1" dirty="0">
                <a:solidFill>
                  <a:schemeClr val="bg2"/>
                </a:solidFill>
              </a:rPr>
              <a:t>Bain &amp; Company</a:t>
            </a:r>
            <a:r>
              <a:rPr lang="sk-SK" sz="1200" i="1" dirty="0">
                <a:solidFill>
                  <a:schemeClr val="bg2"/>
                </a:solidFill>
              </a:rPr>
              <a:t>)</a:t>
            </a:r>
            <a:endParaRPr lang="en-US" sz="1200" i="1" u="sng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4832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Ako sa počíta</a:t>
            </a:r>
            <a:r>
              <a:rPr lang="en-US" dirty="0"/>
              <a:t> NPS?</a:t>
            </a:r>
            <a:endParaRPr lang="nl-BE" dirty="0"/>
          </a:p>
        </p:txBody>
      </p:sp>
      <p:sp>
        <p:nvSpPr>
          <p:cNvPr id="7" name="TextBox 6"/>
          <p:cNvSpPr txBox="1"/>
          <p:nvPr/>
        </p:nvSpPr>
        <p:spPr>
          <a:xfrm>
            <a:off x="575556" y="5528845"/>
            <a:ext cx="7992888" cy="4816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530" b="1" cap="all" dirty="0">
                <a:solidFill>
                  <a:srgbClr val="CD5A49"/>
                </a:solidFill>
                <a:latin typeface="Consolas"/>
              </a:rPr>
              <a:t>Respondenti sú rozdelený do 3 Kategórií</a:t>
            </a:r>
            <a:endParaRPr lang="en-US" sz="2530" dirty="0">
              <a:solidFill>
                <a:srgbClr val="CD5A49"/>
              </a:solidFill>
              <a:effectLst/>
            </a:endParaRPr>
          </a:p>
        </p:txBody>
      </p:sp>
      <p:pic>
        <p:nvPicPr>
          <p:cNvPr id="17" name="Content Placeholder 3">
            <a:extLst>
              <a:ext uri="{FF2B5EF4-FFF2-40B4-BE49-F238E27FC236}">
                <a16:creationId xmlns:a16="http://schemas.microsoft.com/office/drawing/2014/main" xmlns="" id="{BD424900-0CE1-4C97-A2A8-FF76A2E1D0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5013" y="2132856"/>
            <a:ext cx="5133975" cy="25527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</p:spPr>
      </p:pic>
      <p:grpSp>
        <p:nvGrpSpPr>
          <p:cNvPr id="26" name="Skupina 25">
            <a:extLst>
              <a:ext uri="{FF2B5EF4-FFF2-40B4-BE49-F238E27FC236}">
                <a16:creationId xmlns:a16="http://schemas.microsoft.com/office/drawing/2014/main" xmlns="" id="{EF5A2395-B642-4F3E-9BAA-CF7D90D435D2}"/>
              </a:ext>
            </a:extLst>
          </p:cNvPr>
          <p:cNvGrpSpPr/>
          <p:nvPr/>
        </p:nvGrpSpPr>
        <p:grpSpPr>
          <a:xfrm>
            <a:off x="2195736" y="2187001"/>
            <a:ext cx="4940327" cy="2309760"/>
            <a:chOff x="2195736" y="2187001"/>
            <a:chExt cx="4940327" cy="2309760"/>
          </a:xfrm>
        </p:grpSpPr>
        <p:grpSp>
          <p:nvGrpSpPr>
            <p:cNvPr id="25" name="Skupina 24">
              <a:extLst>
                <a:ext uri="{FF2B5EF4-FFF2-40B4-BE49-F238E27FC236}">
                  <a16:creationId xmlns:a16="http://schemas.microsoft.com/office/drawing/2014/main" xmlns="" id="{DB61CA7B-E7BD-412A-BBAF-448B2F1F68EE}"/>
                </a:ext>
              </a:extLst>
            </p:cNvPr>
            <p:cNvGrpSpPr/>
            <p:nvPr/>
          </p:nvGrpSpPr>
          <p:grpSpPr>
            <a:xfrm>
              <a:off x="2879812" y="2187001"/>
              <a:ext cx="4256251" cy="261610"/>
              <a:chOff x="2879812" y="2187001"/>
              <a:chExt cx="4256251" cy="261610"/>
            </a:xfrm>
          </p:grpSpPr>
          <p:sp>
            <p:nvSpPr>
              <p:cNvPr id="18" name="BlokTextu 17">
                <a:extLst>
                  <a:ext uri="{FF2B5EF4-FFF2-40B4-BE49-F238E27FC236}">
                    <a16:creationId xmlns:a16="http://schemas.microsoft.com/office/drawing/2014/main" xmlns="" id="{A7AE0FFF-685E-4833-A008-BA4464446AF4}"/>
                  </a:ext>
                </a:extLst>
              </p:cNvPr>
              <p:cNvSpPr txBox="1"/>
              <p:nvPr/>
            </p:nvSpPr>
            <p:spPr>
              <a:xfrm>
                <a:off x="2879812" y="2187001"/>
                <a:ext cx="1512168" cy="261610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sk-SK" sz="1050" b="1" dirty="0">
                    <a:solidFill>
                      <a:srgbClr val="C00000"/>
                    </a:solidFill>
                    <a:latin typeface="Segoe UI Black" panose="020B0A02040204020203" pitchFamily="34" charset="0"/>
                    <a:ea typeface="Segoe UI Black" panose="020B0A02040204020203" pitchFamily="34" charset="0"/>
                    <a:cs typeface="Segoe UI Black" panose="020B0A02040204020203" pitchFamily="34" charset="0"/>
                  </a:rPr>
                  <a:t>KRITICI</a:t>
                </a:r>
                <a:endParaRPr lang="en-GB" sz="1050" b="1" dirty="0">
                  <a:solidFill>
                    <a:srgbClr val="C00000"/>
                  </a:solidFill>
                  <a:latin typeface="Segoe UI Black" panose="020B0A02040204020203" pitchFamily="34" charset="0"/>
                  <a:ea typeface="Segoe UI Black" panose="020B0A02040204020203" pitchFamily="34" charset="0"/>
                  <a:cs typeface="Segoe UI Black" panose="020B0A02040204020203" pitchFamily="34" charset="0"/>
                </a:endParaRPr>
              </a:p>
            </p:txBody>
          </p:sp>
          <p:sp>
            <p:nvSpPr>
              <p:cNvPr id="19" name="BlokTextu 18">
                <a:extLst>
                  <a:ext uri="{FF2B5EF4-FFF2-40B4-BE49-F238E27FC236}">
                    <a16:creationId xmlns:a16="http://schemas.microsoft.com/office/drawing/2014/main" xmlns="" id="{833F63B4-7530-49A7-92E0-C43FD8101FD6}"/>
                  </a:ext>
                </a:extLst>
              </p:cNvPr>
              <p:cNvSpPr txBox="1"/>
              <p:nvPr/>
            </p:nvSpPr>
            <p:spPr>
              <a:xfrm>
                <a:off x="5004048" y="2187001"/>
                <a:ext cx="1008112" cy="261610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sk-SK" sz="1050" b="1" dirty="0">
                    <a:solidFill>
                      <a:schemeClr val="accent3"/>
                    </a:solidFill>
                    <a:latin typeface="Segoe UI Black" panose="020B0A02040204020203" pitchFamily="34" charset="0"/>
                    <a:ea typeface="Segoe UI Black" panose="020B0A02040204020203" pitchFamily="34" charset="0"/>
                    <a:cs typeface="Segoe UI Black" panose="020B0A02040204020203" pitchFamily="34" charset="0"/>
                  </a:rPr>
                  <a:t>PASÍVNY</a:t>
                </a:r>
                <a:endParaRPr lang="en-GB" sz="1050" b="1" dirty="0">
                  <a:solidFill>
                    <a:schemeClr val="accent3"/>
                  </a:solidFill>
                  <a:latin typeface="Segoe UI Black" panose="020B0A02040204020203" pitchFamily="34" charset="0"/>
                  <a:ea typeface="Segoe UI Black" panose="020B0A02040204020203" pitchFamily="34" charset="0"/>
                  <a:cs typeface="Segoe UI Black" panose="020B0A02040204020203" pitchFamily="34" charset="0"/>
                </a:endParaRPr>
              </a:p>
            </p:txBody>
          </p:sp>
          <p:sp>
            <p:nvSpPr>
              <p:cNvPr id="20" name="BlokTextu 19">
                <a:extLst>
                  <a:ext uri="{FF2B5EF4-FFF2-40B4-BE49-F238E27FC236}">
                    <a16:creationId xmlns:a16="http://schemas.microsoft.com/office/drawing/2014/main" xmlns="" id="{69F7CCC8-5B41-4DAC-9A2B-96D74E65B013}"/>
                  </a:ext>
                </a:extLst>
              </p:cNvPr>
              <p:cNvSpPr txBox="1"/>
              <p:nvPr/>
            </p:nvSpPr>
            <p:spPr>
              <a:xfrm>
                <a:off x="5947931" y="2194695"/>
                <a:ext cx="1188132" cy="253916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sk-SK" sz="1050" b="1" dirty="0">
                    <a:solidFill>
                      <a:schemeClr val="accent1">
                        <a:lumMod val="75000"/>
                      </a:schemeClr>
                    </a:solidFill>
                    <a:latin typeface="Segoe UI Black" panose="020B0A02040204020203" pitchFamily="34" charset="0"/>
                    <a:ea typeface="Segoe UI Black" panose="020B0A02040204020203" pitchFamily="34" charset="0"/>
                    <a:cs typeface="Segoe UI Black" panose="020B0A02040204020203" pitchFamily="34" charset="0"/>
                  </a:rPr>
                  <a:t>PROPAGÁTORI</a:t>
                </a:r>
                <a:endParaRPr lang="en-GB" sz="1050" b="1" dirty="0">
                  <a:solidFill>
                    <a:schemeClr val="accent1">
                      <a:lumMod val="75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  <a:cs typeface="Segoe UI Black" panose="020B0A02040204020203" pitchFamily="34" charset="0"/>
                </a:endParaRPr>
              </a:p>
            </p:txBody>
          </p:sp>
        </p:grpSp>
        <p:grpSp>
          <p:nvGrpSpPr>
            <p:cNvPr id="21" name="Skupina 20">
              <a:extLst>
                <a:ext uri="{FF2B5EF4-FFF2-40B4-BE49-F238E27FC236}">
                  <a16:creationId xmlns:a16="http://schemas.microsoft.com/office/drawing/2014/main" xmlns="" id="{9F7DB435-252F-4740-A816-DCDB770AA4C1}"/>
                </a:ext>
              </a:extLst>
            </p:cNvPr>
            <p:cNvGrpSpPr/>
            <p:nvPr/>
          </p:nvGrpSpPr>
          <p:grpSpPr>
            <a:xfrm>
              <a:off x="2195736" y="4064713"/>
              <a:ext cx="4752528" cy="432048"/>
              <a:chOff x="2195736" y="4064713"/>
              <a:chExt cx="4752528" cy="432048"/>
            </a:xfrm>
          </p:grpSpPr>
          <p:sp>
            <p:nvSpPr>
              <p:cNvPr id="22" name="Obdĺžnik: zaoblené rohy 21">
                <a:extLst>
                  <a:ext uri="{FF2B5EF4-FFF2-40B4-BE49-F238E27FC236}">
                    <a16:creationId xmlns:a16="http://schemas.microsoft.com/office/drawing/2014/main" xmlns="" id="{A80315C2-1E60-4029-BDC6-EDCEB0C25FD1}"/>
                  </a:ext>
                </a:extLst>
              </p:cNvPr>
              <p:cNvSpPr/>
              <p:nvPr/>
            </p:nvSpPr>
            <p:spPr>
              <a:xfrm>
                <a:off x="5724128" y="4064713"/>
                <a:ext cx="1224136" cy="432048"/>
              </a:xfrm>
              <a:prstGeom prst="roundRect">
                <a:avLst/>
              </a:prstGeom>
              <a:solidFill>
                <a:srgbClr val="CC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latin typeface="Segoe UI Black" panose="020B0A02040204020203" pitchFamily="34" charset="0"/>
                    <a:ea typeface="Segoe UI Black" panose="020B0A02040204020203" pitchFamily="34" charset="0"/>
                    <a:cs typeface="Segoe UI Black" panose="020B0A02040204020203" pitchFamily="34" charset="0"/>
                  </a:rPr>
                  <a:t>%</a:t>
                </a:r>
                <a:r>
                  <a:rPr lang="sk-SK" sz="1100" b="1" dirty="0">
                    <a:latin typeface="Segoe UI Black" panose="020B0A02040204020203" pitchFamily="34" charset="0"/>
                    <a:ea typeface="Segoe UI Black" panose="020B0A02040204020203" pitchFamily="34" charset="0"/>
                    <a:cs typeface="Segoe UI Black" panose="020B0A02040204020203" pitchFamily="34" charset="0"/>
                  </a:rPr>
                  <a:t> Kritici</a:t>
                </a:r>
                <a:endParaRPr lang="en-GB" sz="1100" b="1" dirty="0">
                  <a:latin typeface="Segoe UI Black" panose="020B0A02040204020203" pitchFamily="34" charset="0"/>
                  <a:ea typeface="Segoe UI Black" panose="020B0A02040204020203" pitchFamily="34" charset="0"/>
                  <a:cs typeface="Segoe UI Black" panose="020B0A02040204020203" pitchFamily="34" charset="0"/>
                </a:endParaRPr>
              </a:p>
            </p:txBody>
          </p:sp>
          <p:sp>
            <p:nvSpPr>
              <p:cNvPr id="23" name="Obdĺžnik: zaoblené rohy 22">
                <a:extLst>
                  <a:ext uri="{FF2B5EF4-FFF2-40B4-BE49-F238E27FC236}">
                    <a16:creationId xmlns:a16="http://schemas.microsoft.com/office/drawing/2014/main" xmlns="" id="{B38B3FF7-F76E-4F6E-8264-EA93662B35E6}"/>
                  </a:ext>
                </a:extLst>
              </p:cNvPr>
              <p:cNvSpPr/>
              <p:nvPr/>
            </p:nvSpPr>
            <p:spPr>
              <a:xfrm>
                <a:off x="4139952" y="4064713"/>
                <a:ext cx="1321444" cy="432048"/>
              </a:xfrm>
              <a:prstGeom prst="roundRect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latin typeface="Segoe UI Black" panose="020B0A02040204020203" pitchFamily="34" charset="0"/>
                    <a:ea typeface="Segoe UI Black" panose="020B0A02040204020203" pitchFamily="34" charset="0"/>
                    <a:cs typeface="Segoe UI Black" panose="020B0A02040204020203" pitchFamily="34" charset="0"/>
                  </a:rPr>
                  <a:t>%</a:t>
                </a:r>
                <a:r>
                  <a:rPr lang="sk-SK" sz="1100" b="1" dirty="0">
                    <a:latin typeface="Segoe UI Black" panose="020B0A02040204020203" pitchFamily="34" charset="0"/>
                    <a:ea typeface="Segoe UI Black" panose="020B0A02040204020203" pitchFamily="34" charset="0"/>
                    <a:cs typeface="Segoe UI Black" panose="020B0A02040204020203" pitchFamily="34" charset="0"/>
                  </a:rPr>
                  <a:t> Propagátori</a:t>
                </a:r>
                <a:endParaRPr lang="en-GB" sz="1100" b="1" dirty="0">
                  <a:latin typeface="Segoe UI Black" panose="020B0A02040204020203" pitchFamily="34" charset="0"/>
                  <a:ea typeface="Segoe UI Black" panose="020B0A02040204020203" pitchFamily="34" charset="0"/>
                  <a:cs typeface="Segoe UI Black" panose="020B0A02040204020203" pitchFamily="34" charset="0"/>
                </a:endParaRPr>
              </a:p>
            </p:txBody>
          </p:sp>
          <p:sp>
            <p:nvSpPr>
              <p:cNvPr id="24" name="Obdĺžnik: zaoblené rohy 23">
                <a:extLst>
                  <a:ext uri="{FF2B5EF4-FFF2-40B4-BE49-F238E27FC236}">
                    <a16:creationId xmlns:a16="http://schemas.microsoft.com/office/drawing/2014/main" xmlns="" id="{BD7DCA88-08AC-4CA5-B3DA-5561DCC7B66B}"/>
                  </a:ext>
                </a:extLst>
              </p:cNvPr>
              <p:cNvSpPr/>
              <p:nvPr/>
            </p:nvSpPr>
            <p:spPr>
              <a:xfrm>
                <a:off x="2195736" y="4064713"/>
                <a:ext cx="1656184" cy="432048"/>
              </a:xfrm>
              <a:prstGeom prst="roundRect">
                <a:avLst/>
              </a:prstGeom>
              <a:solidFill>
                <a:schemeClr val="tx2">
                  <a:lumMod val="25000"/>
                </a:schemeClr>
              </a:solidFill>
              <a:ln>
                <a:solidFill>
                  <a:schemeClr val="tx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sk-SK" sz="1100" b="1" dirty="0">
                    <a:latin typeface="Segoe UI Black" panose="020B0A02040204020203" pitchFamily="34" charset="0"/>
                    <a:ea typeface="Segoe UI Black" panose="020B0A02040204020203" pitchFamily="34" charset="0"/>
                    <a:cs typeface="Segoe UI Black" panose="020B0A02040204020203" pitchFamily="34" charset="0"/>
                  </a:rPr>
                  <a:t>Net Promoter Score</a:t>
                </a:r>
                <a:endParaRPr lang="en-GB" sz="1200" b="1" dirty="0">
                  <a:latin typeface="Segoe UI Black" panose="020B0A02040204020203" pitchFamily="34" charset="0"/>
                  <a:ea typeface="Segoe UI Black" panose="020B0A02040204020203" pitchFamily="34" charset="0"/>
                  <a:cs typeface="Segoe UI Black" panose="020B0A02040204020203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14990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Ako sa počíta</a:t>
            </a:r>
            <a:r>
              <a:rPr lang="en-US" dirty="0"/>
              <a:t> NPS?</a:t>
            </a:r>
            <a:endParaRPr lang="nl-BE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5" t="5642" r="38287" b="32300"/>
          <a:stretch/>
        </p:blipFill>
        <p:spPr>
          <a:xfrm>
            <a:off x="323528" y="5041293"/>
            <a:ext cx="3024336" cy="1584176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</p:spPr>
      </p:pic>
      <p:sp>
        <p:nvSpPr>
          <p:cNvPr id="2" name="Rectangle 1"/>
          <p:cNvSpPr/>
          <p:nvPr/>
        </p:nvSpPr>
        <p:spPr>
          <a:xfrm>
            <a:off x="3563888" y="1209353"/>
            <a:ext cx="4572000" cy="63376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411480" indent="-342900">
              <a:lnSpc>
                <a:spcPct val="150000"/>
              </a:lnSpc>
              <a:spcBef>
                <a:spcPts val="700"/>
              </a:spcBef>
              <a:buClr>
                <a:srgbClr val="D6ECFF"/>
              </a:buClr>
              <a:buSzPct val="95000"/>
              <a:buBlip>
                <a:blip r:embed="rId3"/>
              </a:buBlip>
            </a:pPr>
            <a:r>
              <a:rPr lang="sk-SK" sz="2400" i="1" dirty="0">
                <a:solidFill>
                  <a:srgbClr val="555555"/>
                </a:solidFill>
                <a:latin typeface="inherit"/>
              </a:rPr>
              <a:t>Propagátori</a:t>
            </a:r>
            <a:r>
              <a:rPr lang="en-US" sz="2400" i="1" dirty="0">
                <a:solidFill>
                  <a:srgbClr val="555555"/>
                </a:solidFill>
                <a:latin typeface="inherit"/>
              </a:rPr>
              <a:t/>
            </a:r>
            <a:br>
              <a:rPr lang="en-US" sz="2400" i="1" dirty="0">
                <a:solidFill>
                  <a:srgbClr val="555555"/>
                </a:solidFill>
                <a:latin typeface="inherit"/>
              </a:rPr>
            </a:br>
            <a:r>
              <a:rPr lang="sk-SK" i="1" dirty="0">
                <a:solidFill>
                  <a:srgbClr val="555555"/>
                </a:solidFill>
                <a:latin typeface="inherit"/>
              </a:rPr>
              <a:t>respondenti dali </a:t>
            </a:r>
            <a:r>
              <a:rPr lang="sk-SK" i="1" dirty="0">
                <a:solidFill>
                  <a:schemeClr val="accent1"/>
                </a:solidFill>
                <a:latin typeface="inherit"/>
              </a:rPr>
              <a:t>pozitívne</a:t>
            </a:r>
            <a:r>
              <a:rPr lang="en-US" i="1" dirty="0">
                <a:solidFill>
                  <a:srgbClr val="555555"/>
                </a:solidFill>
                <a:latin typeface="inherit"/>
              </a:rPr>
              <a:t> </a:t>
            </a:r>
            <a:r>
              <a:rPr lang="sk-SK" i="1" dirty="0">
                <a:solidFill>
                  <a:srgbClr val="555555"/>
                </a:solidFill>
                <a:latin typeface="inherit"/>
              </a:rPr>
              <a:t>číslo</a:t>
            </a:r>
            <a:r>
              <a:rPr lang="en-US" i="1" dirty="0">
                <a:solidFill>
                  <a:srgbClr val="555555"/>
                </a:solidFill>
                <a:latin typeface="inherit"/>
              </a:rPr>
              <a:t> </a:t>
            </a:r>
            <a:br>
              <a:rPr lang="en-US" i="1" dirty="0">
                <a:solidFill>
                  <a:srgbClr val="555555"/>
                </a:solidFill>
                <a:latin typeface="inherit"/>
              </a:rPr>
            </a:br>
            <a:r>
              <a:rPr lang="en-US" i="1" dirty="0">
                <a:solidFill>
                  <a:srgbClr val="555555"/>
                </a:solidFill>
                <a:latin typeface="inherit"/>
              </a:rPr>
              <a:t>(9 </a:t>
            </a:r>
            <a:r>
              <a:rPr lang="sk-SK" i="1" dirty="0">
                <a:solidFill>
                  <a:srgbClr val="555555"/>
                </a:solidFill>
                <a:latin typeface="inherit"/>
              </a:rPr>
              <a:t>alebo</a:t>
            </a:r>
            <a:r>
              <a:rPr lang="en-US" i="1" dirty="0">
                <a:solidFill>
                  <a:srgbClr val="555555"/>
                </a:solidFill>
                <a:latin typeface="inherit"/>
              </a:rPr>
              <a:t> 10)</a:t>
            </a:r>
            <a:r>
              <a:rPr lang="en-US" sz="2000" i="1" dirty="0">
                <a:solidFill>
                  <a:srgbClr val="555555"/>
                </a:solidFill>
                <a:latin typeface="inherit"/>
              </a:rPr>
              <a:t/>
            </a:r>
            <a:br>
              <a:rPr lang="en-US" sz="2000" i="1" dirty="0">
                <a:solidFill>
                  <a:srgbClr val="555555"/>
                </a:solidFill>
                <a:latin typeface="inherit"/>
              </a:rPr>
            </a:br>
            <a:endParaRPr lang="en-US" sz="2000" dirty="0">
              <a:solidFill>
                <a:srgbClr val="555555"/>
              </a:solidFill>
              <a:latin typeface="inherit"/>
            </a:endParaRPr>
          </a:p>
          <a:p>
            <a:pPr marL="411480" indent="-342900">
              <a:lnSpc>
                <a:spcPct val="150000"/>
              </a:lnSpc>
              <a:spcBef>
                <a:spcPts val="700"/>
              </a:spcBef>
              <a:buClr>
                <a:srgbClr val="D6ECFF"/>
              </a:buClr>
              <a:buSzPct val="95000"/>
              <a:buBlip>
                <a:blip r:embed="rId3"/>
              </a:buBlip>
            </a:pPr>
            <a:r>
              <a:rPr lang="sk-SK" sz="2400" i="1" dirty="0">
                <a:solidFill>
                  <a:srgbClr val="555555"/>
                </a:solidFill>
                <a:latin typeface="inherit"/>
              </a:rPr>
              <a:t>Pasívny</a:t>
            </a:r>
            <a:r>
              <a:rPr lang="en-US" sz="2400" i="1" dirty="0">
                <a:solidFill>
                  <a:srgbClr val="555555"/>
                </a:solidFill>
                <a:latin typeface="inherit"/>
              </a:rPr>
              <a:t/>
            </a:r>
            <a:br>
              <a:rPr lang="en-US" sz="2400" i="1" dirty="0">
                <a:solidFill>
                  <a:srgbClr val="555555"/>
                </a:solidFill>
                <a:latin typeface="inherit"/>
              </a:rPr>
            </a:br>
            <a:r>
              <a:rPr lang="sk-SK" i="1" dirty="0">
                <a:solidFill>
                  <a:srgbClr val="555555"/>
                </a:solidFill>
                <a:latin typeface="inherit"/>
              </a:rPr>
              <a:t>respondenti dali </a:t>
            </a:r>
            <a:r>
              <a:rPr lang="sk-SK" i="1" dirty="0">
                <a:solidFill>
                  <a:srgbClr val="FFC000"/>
                </a:solidFill>
                <a:latin typeface="inherit"/>
              </a:rPr>
              <a:t>neutrálne</a:t>
            </a:r>
            <a:r>
              <a:rPr lang="en-US" i="1" dirty="0">
                <a:solidFill>
                  <a:srgbClr val="555555"/>
                </a:solidFill>
                <a:latin typeface="inherit"/>
              </a:rPr>
              <a:t> </a:t>
            </a:r>
            <a:r>
              <a:rPr lang="sk-SK" i="1" dirty="0">
                <a:solidFill>
                  <a:srgbClr val="555555"/>
                </a:solidFill>
                <a:latin typeface="inherit"/>
              </a:rPr>
              <a:t>číslo</a:t>
            </a:r>
            <a:r>
              <a:rPr lang="en-US" i="1" dirty="0">
                <a:solidFill>
                  <a:srgbClr val="555555"/>
                </a:solidFill>
                <a:latin typeface="inherit"/>
              </a:rPr>
              <a:t> </a:t>
            </a:r>
            <a:br>
              <a:rPr lang="en-US" i="1" dirty="0">
                <a:solidFill>
                  <a:srgbClr val="555555"/>
                </a:solidFill>
                <a:latin typeface="inherit"/>
              </a:rPr>
            </a:br>
            <a:r>
              <a:rPr lang="en-US" i="1" dirty="0">
                <a:solidFill>
                  <a:srgbClr val="555555"/>
                </a:solidFill>
                <a:latin typeface="inherit"/>
              </a:rPr>
              <a:t>(7 </a:t>
            </a:r>
            <a:r>
              <a:rPr lang="sk-SK" i="1" dirty="0">
                <a:solidFill>
                  <a:srgbClr val="555555"/>
                </a:solidFill>
                <a:latin typeface="inherit"/>
              </a:rPr>
              <a:t>alebo</a:t>
            </a:r>
            <a:r>
              <a:rPr lang="en-US" i="1" dirty="0">
                <a:solidFill>
                  <a:srgbClr val="555555"/>
                </a:solidFill>
                <a:latin typeface="inherit"/>
              </a:rPr>
              <a:t> 8)</a:t>
            </a:r>
            <a:r>
              <a:rPr lang="en-US" sz="2000" i="1" dirty="0">
                <a:solidFill>
                  <a:srgbClr val="555555"/>
                </a:solidFill>
                <a:latin typeface="inherit"/>
              </a:rPr>
              <a:t/>
            </a:r>
            <a:br>
              <a:rPr lang="en-US" sz="2000" i="1" dirty="0">
                <a:solidFill>
                  <a:srgbClr val="555555"/>
                </a:solidFill>
                <a:latin typeface="inherit"/>
              </a:rPr>
            </a:br>
            <a:endParaRPr lang="en-US" sz="2000" dirty="0">
              <a:solidFill>
                <a:srgbClr val="555555"/>
              </a:solidFill>
              <a:latin typeface="inherit"/>
            </a:endParaRPr>
          </a:p>
          <a:p>
            <a:pPr marL="411480" indent="-342900">
              <a:lnSpc>
                <a:spcPct val="150000"/>
              </a:lnSpc>
              <a:spcBef>
                <a:spcPts val="700"/>
              </a:spcBef>
              <a:buClr>
                <a:srgbClr val="D6ECFF"/>
              </a:buClr>
              <a:buSzPct val="95000"/>
              <a:buBlip>
                <a:blip r:embed="rId3"/>
              </a:buBlip>
            </a:pPr>
            <a:r>
              <a:rPr lang="sk-SK" sz="2400" i="1" dirty="0">
                <a:solidFill>
                  <a:srgbClr val="555555"/>
                </a:solidFill>
                <a:latin typeface="inherit"/>
              </a:rPr>
              <a:t>Kritici</a:t>
            </a:r>
            <a:r>
              <a:rPr lang="en-US" sz="2400" i="1" dirty="0">
                <a:solidFill>
                  <a:srgbClr val="555555"/>
                </a:solidFill>
                <a:latin typeface="inherit"/>
              </a:rPr>
              <a:t/>
            </a:r>
            <a:br>
              <a:rPr lang="en-US" sz="2400" i="1" dirty="0">
                <a:solidFill>
                  <a:srgbClr val="555555"/>
                </a:solidFill>
                <a:latin typeface="inherit"/>
              </a:rPr>
            </a:br>
            <a:r>
              <a:rPr lang="sk-SK" i="1" dirty="0">
                <a:solidFill>
                  <a:srgbClr val="555555"/>
                </a:solidFill>
                <a:latin typeface="inherit"/>
              </a:rPr>
              <a:t>respondenti dali </a:t>
            </a:r>
            <a:r>
              <a:rPr lang="sk-SK" i="1" dirty="0">
                <a:solidFill>
                  <a:srgbClr val="C00000"/>
                </a:solidFill>
                <a:latin typeface="inherit"/>
              </a:rPr>
              <a:t>negatívne</a:t>
            </a:r>
            <a:r>
              <a:rPr lang="en-US" i="1" dirty="0">
                <a:solidFill>
                  <a:srgbClr val="C00000"/>
                </a:solidFill>
                <a:latin typeface="inherit"/>
              </a:rPr>
              <a:t> </a:t>
            </a:r>
            <a:r>
              <a:rPr lang="sk-SK" i="1" dirty="0">
                <a:solidFill>
                  <a:srgbClr val="555555"/>
                </a:solidFill>
                <a:latin typeface="inherit"/>
              </a:rPr>
              <a:t>číslo</a:t>
            </a:r>
            <a:r>
              <a:rPr lang="en-US" i="1" dirty="0">
                <a:solidFill>
                  <a:srgbClr val="555555"/>
                </a:solidFill>
                <a:latin typeface="inherit"/>
              </a:rPr>
              <a:t> </a:t>
            </a:r>
            <a:r>
              <a:rPr lang="sk-SK" i="1" dirty="0">
                <a:solidFill>
                  <a:srgbClr val="555555"/>
                </a:solidFill>
                <a:latin typeface="inherit"/>
              </a:rPr>
              <a:t>              </a:t>
            </a:r>
            <a:r>
              <a:rPr lang="en-US" i="1" dirty="0">
                <a:solidFill>
                  <a:srgbClr val="555555"/>
                </a:solidFill>
                <a:latin typeface="inherit"/>
              </a:rPr>
              <a:t>(</a:t>
            </a:r>
            <a:r>
              <a:rPr lang="sk-SK" i="1" dirty="0">
                <a:solidFill>
                  <a:srgbClr val="555555"/>
                </a:solidFill>
                <a:latin typeface="inherit"/>
              </a:rPr>
              <a:t>od</a:t>
            </a:r>
            <a:r>
              <a:rPr lang="en-US" i="1" dirty="0">
                <a:solidFill>
                  <a:srgbClr val="555555"/>
                </a:solidFill>
                <a:latin typeface="inherit"/>
              </a:rPr>
              <a:t> 0 </a:t>
            </a:r>
            <a:r>
              <a:rPr lang="sk-SK" i="1" dirty="0">
                <a:solidFill>
                  <a:srgbClr val="555555"/>
                </a:solidFill>
                <a:latin typeface="inherit"/>
              </a:rPr>
              <a:t>do</a:t>
            </a:r>
            <a:r>
              <a:rPr lang="en-US" i="1" dirty="0">
                <a:solidFill>
                  <a:srgbClr val="555555"/>
                </a:solidFill>
                <a:latin typeface="inherit"/>
              </a:rPr>
              <a:t> 6)</a:t>
            </a:r>
          </a:p>
          <a:p>
            <a:pPr marL="411480" lvl="0" indent="-342900">
              <a:lnSpc>
                <a:spcPct val="150000"/>
              </a:lnSpc>
              <a:spcBef>
                <a:spcPts val="700"/>
              </a:spcBef>
              <a:buClr>
                <a:srgbClr val="D6ECFF"/>
              </a:buClr>
              <a:buSzPct val="95000"/>
              <a:buBlip>
                <a:blip r:embed="rId3"/>
              </a:buBlip>
            </a:pPr>
            <a:endParaRPr lang="en-US" sz="2300" dirty="0">
              <a:solidFill>
                <a:srgbClr val="3C4A61"/>
              </a:solidFill>
            </a:endParaRPr>
          </a:p>
          <a:p>
            <a:pPr fontAlgn="base"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555555"/>
              </a:solidFill>
              <a:effectLst/>
              <a:latin typeface="inherit"/>
            </a:endParaRPr>
          </a:p>
        </p:txBody>
      </p:sp>
      <p:sp>
        <p:nvSpPr>
          <p:cNvPr id="7" name="BlokTextu 6">
            <a:extLst>
              <a:ext uri="{FF2B5EF4-FFF2-40B4-BE49-F238E27FC236}">
                <a16:creationId xmlns:a16="http://schemas.microsoft.com/office/drawing/2014/main" xmlns="" id="{08B0423A-9209-4166-A714-7FE3C14B9E71}"/>
              </a:ext>
            </a:extLst>
          </p:cNvPr>
          <p:cNvSpPr txBox="1"/>
          <p:nvPr/>
        </p:nvSpPr>
        <p:spPr>
          <a:xfrm>
            <a:off x="1187624" y="5013756"/>
            <a:ext cx="1512168" cy="21544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sk-SK" sz="800" b="1" dirty="0">
                <a:solidFill>
                  <a:srgbClr val="C0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KRITICI</a:t>
            </a:r>
            <a:endParaRPr lang="en-GB" sz="800" b="1" dirty="0">
              <a:solidFill>
                <a:srgbClr val="C00000"/>
              </a:solidFill>
              <a:latin typeface="Segoe UI Black" panose="020B0A02040204020203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grpSp>
        <p:nvGrpSpPr>
          <p:cNvPr id="6" name="Skupina 5">
            <a:extLst>
              <a:ext uri="{FF2B5EF4-FFF2-40B4-BE49-F238E27FC236}">
                <a16:creationId xmlns:a16="http://schemas.microsoft.com/office/drawing/2014/main" xmlns="" id="{9B628572-D73C-498B-AAA2-35E602678D0E}"/>
              </a:ext>
            </a:extLst>
          </p:cNvPr>
          <p:cNvGrpSpPr/>
          <p:nvPr/>
        </p:nvGrpSpPr>
        <p:grpSpPr>
          <a:xfrm>
            <a:off x="2411759" y="3224565"/>
            <a:ext cx="1008112" cy="1517106"/>
            <a:chOff x="2411759" y="3224565"/>
            <a:chExt cx="1008112" cy="1517106"/>
          </a:xfrm>
        </p:grpSpPr>
        <p:pic>
          <p:nvPicPr>
            <p:cNvPr id="8" name="Content Placeholder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713" t="3766" r="21456" b="36803"/>
            <a:stretch/>
          </p:blipFill>
          <p:spPr>
            <a:xfrm>
              <a:off x="2483767" y="3224565"/>
              <a:ext cx="864097" cy="151710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762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</p:spPr>
        </p:pic>
        <p:sp>
          <p:nvSpPr>
            <p:cNvPr id="10" name="BlokTextu 9">
              <a:extLst>
                <a:ext uri="{FF2B5EF4-FFF2-40B4-BE49-F238E27FC236}">
                  <a16:creationId xmlns:a16="http://schemas.microsoft.com/office/drawing/2014/main" xmlns="" id="{9876571E-7D23-4F01-A7D9-328336897F68}"/>
                </a:ext>
              </a:extLst>
            </p:cNvPr>
            <p:cNvSpPr txBox="1"/>
            <p:nvPr/>
          </p:nvSpPr>
          <p:spPr>
            <a:xfrm>
              <a:off x="2411759" y="3238877"/>
              <a:ext cx="1008112" cy="215444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sk-SK" sz="800" b="1" dirty="0">
                  <a:solidFill>
                    <a:schemeClr val="accent3"/>
                  </a:solidFill>
                  <a:latin typeface="Segoe UI Black" panose="020B0A02040204020203" pitchFamily="34" charset="0"/>
                  <a:ea typeface="Segoe UI Black" panose="020B0A02040204020203" pitchFamily="34" charset="0"/>
                  <a:cs typeface="Segoe UI Black" panose="020B0A02040204020203" pitchFamily="34" charset="0"/>
                </a:rPr>
                <a:t>PASÍVNY</a:t>
              </a:r>
              <a:endParaRPr lang="en-GB" sz="800" b="1" dirty="0">
                <a:solidFill>
                  <a:schemeClr val="accent3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endParaRPr>
            </a:p>
          </p:txBody>
        </p:sp>
      </p:grpSp>
      <p:grpSp>
        <p:nvGrpSpPr>
          <p:cNvPr id="5" name="Skupina 4">
            <a:extLst>
              <a:ext uri="{FF2B5EF4-FFF2-40B4-BE49-F238E27FC236}">
                <a16:creationId xmlns:a16="http://schemas.microsoft.com/office/drawing/2014/main" xmlns="" id="{A9BD49E7-2D52-4F47-B7D0-A8A39834EB39}"/>
              </a:ext>
            </a:extLst>
          </p:cNvPr>
          <p:cNvGrpSpPr/>
          <p:nvPr/>
        </p:nvGrpSpPr>
        <p:grpSpPr>
          <a:xfrm>
            <a:off x="2411759" y="1396249"/>
            <a:ext cx="1008112" cy="1528695"/>
            <a:chOff x="2411759" y="1396249"/>
            <a:chExt cx="1008112" cy="1528695"/>
          </a:xfrm>
        </p:grpSpPr>
        <p:pic>
          <p:nvPicPr>
            <p:cNvPr id="9" name="Content Placeholder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950" t="5477" r="4712" b="37013"/>
            <a:stretch/>
          </p:blipFill>
          <p:spPr>
            <a:xfrm>
              <a:off x="2483864" y="1412776"/>
              <a:ext cx="864000" cy="1512168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762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</p:spPr>
        </p:pic>
        <p:sp>
          <p:nvSpPr>
            <p:cNvPr id="11" name="BlokTextu 10">
              <a:extLst>
                <a:ext uri="{FF2B5EF4-FFF2-40B4-BE49-F238E27FC236}">
                  <a16:creationId xmlns:a16="http://schemas.microsoft.com/office/drawing/2014/main" xmlns="" id="{1192109C-53CF-46C7-898A-EB1109530E5D}"/>
                </a:ext>
              </a:extLst>
            </p:cNvPr>
            <p:cNvSpPr txBox="1"/>
            <p:nvPr/>
          </p:nvSpPr>
          <p:spPr>
            <a:xfrm>
              <a:off x="2411759" y="1396249"/>
              <a:ext cx="1008112" cy="215444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sk-SK" sz="800" b="1" dirty="0">
                  <a:solidFill>
                    <a:schemeClr val="accent1">
                      <a:lumMod val="75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  <a:cs typeface="Segoe UI Black" panose="020B0A02040204020203" pitchFamily="34" charset="0"/>
                </a:rPr>
                <a:t>PROPAGÁTORI</a:t>
              </a:r>
              <a:endParaRPr lang="en-GB" sz="800" b="1" dirty="0">
                <a:solidFill>
                  <a:schemeClr val="accent1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828151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484784"/>
            <a:ext cx="7772400" cy="4968552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50000"/>
              </a:lnSpc>
            </a:pPr>
            <a:r>
              <a:rPr lang="sk-SK" sz="5100" b="1" dirty="0"/>
              <a:t>Jednoduchá metrika </a:t>
            </a:r>
            <a:r>
              <a:rPr lang="sk-SK" sz="5100" dirty="0"/>
              <a:t>pre každého v organizácii</a:t>
            </a:r>
            <a:endParaRPr lang="en-US" sz="5100" dirty="0"/>
          </a:p>
          <a:p>
            <a:pPr>
              <a:lnSpc>
                <a:spcPct val="150000"/>
              </a:lnSpc>
            </a:pPr>
            <a:endParaRPr lang="en-US" sz="5100" dirty="0"/>
          </a:p>
          <a:p>
            <a:pPr>
              <a:lnSpc>
                <a:spcPct val="150000"/>
              </a:lnSpc>
            </a:pPr>
            <a:r>
              <a:rPr lang="sk-SK" sz="5100" b="1" dirty="0"/>
              <a:t>Klamlivo jednoduchá</a:t>
            </a:r>
            <a:r>
              <a:rPr lang="en-US" sz="5100" b="1" dirty="0"/>
              <a:t> </a:t>
            </a:r>
            <a:r>
              <a:rPr lang="sk-SK" sz="5100" dirty="0"/>
              <a:t>pre respondentov</a:t>
            </a:r>
            <a:endParaRPr lang="en-US" sz="5100" dirty="0"/>
          </a:p>
          <a:p>
            <a:pPr>
              <a:lnSpc>
                <a:spcPct val="150000"/>
              </a:lnSpc>
            </a:pPr>
            <a:endParaRPr lang="en-US" sz="5100" dirty="0"/>
          </a:p>
          <a:p>
            <a:pPr>
              <a:lnSpc>
                <a:spcPct val="150000"/>
              </a:lnSpc>
            </a:pPr>
            <a:r>
              <a:rPr lang="sk-SK" sz="5100" b="1" dirty="0"/>
              <a:t>Ponúka viac</a:t>
            </a:r>
            <a:r>
              <a:rPr lang="en-US" sz="5100" b="1" dirty="0"/>
              <a:t> </a:t>
            </a:r>
            <a:r>
              <a:rPr lang="sk-SK" sz="5100" dirty="0"/>
              <a:t>ako klasická otázka o „spokojnosti“</a:t>
            </a:r>
            <a:r>
              <a:rPr lang="en-US" sz="5100" dirty="0"/>
              <a:t> </a:t>
            </a:r>
          </a:p>
          <a:p>
            <a:pPr>
              <a:lnSpc>
                <a:spcPct val="150000"/>
              </a:lnSpc>
            </a:pPr>
            <a:endParaRPr lang="en-US" sz="5100" dirty="0"/>
          </a:p>
          <a:p>
            <a:pPr>
              <a:lnSpc>
                <a:spcPct val="150000"/>
              </a:lnSpc>
            </a:pPr>
            <a:r>
              <a:rPr lang="sk-SK" sz="5100" dirty="0"/>
              <a:t>Ak sa niekto rozhodne odporúčať niečo, </a:t>
            </a:r>
            <a:r>
              <a:rPr lang="sk-SK" sz="5100" b="1" dirty="0"/>
              <a:t>riskuje svoju reputáciu</a:t>
            </a:r>
            <a:endParaRPr lang="en-US" sz="51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Dôvody prečo použiť</a:t>
            </a:r>
            <a:r>
              <a:rPr lang="en-US" dirty="0"/>
              <a:t> NPS?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371776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484784"/>
            <a:ext cx="7906072" cy="496855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sk-SK" sz="2400" dirty="0"/>
              <a:t>Nerobí si žiadne starosti ohľadom </a:t>
            </a:r>
            <a:r>
              <a:rPr lang="sk-SK" sz="2400" b="1" dirty="0"/>
              <a:t>externých </a:t>
            </a:r>
            <a:r>
              <a:rPr lang="en-US" sz="2400" b="1" dirty="0"/>
              <a:t>benchmarks</a:t>
            </a:r>
          </a:p>
          <a:p>
            <a:pPr marL="68580" indent="0">
              <a:lnSpc>
                <a:spcPct val="150000"/>
              </a:lnSpc>
              <a:buNone/>
            </a:pPr>
            <a:endParaRPr lang="en-US" sz="2400" b="1" dirty="0"/>
          </a:p>
          <a:p>
            <a:pPr>
              <a:lnSpc>
                <a:spcPct val="150000"/>
              </a:lnSpc>
            </a:pPr>
            <a:r>
              <a:rPr lang="sk-SK" sz="2400" dirty="0"/>
              <a:t>Vytvára si </a:t>
            </a:r>
            <a:r>
              <a:rPr lang="sk-SK" sz="2400" b="1" dirty="0"/>
              <a:t>vlastný východiskový bod</a:t>
            </a:r>
            <a:endParaRPr lang="en-US" sz="2400" b="1" dirty="0"/>
          </a:p>
          <a:p>
            <a:pPr>
              <a:lnSpc>
                <a:spcPct val="150000"/>
              </a:lnSpc>
            </a:pPr>
            <a:endParaRPr lang="en-US" sz="2400" b="1" dirty="0"/>
          </a:p>
          <a:p>
            <a:pPr>
              <a:lnSpc>
                <a:spcPct val="150000"/>
              </a:lnSpc>
            </a:pPr>
            <a:r>
              <a:rPr lang="sk-SK" sz="2400" dirty="0"/>
              <a:t>Umožňuje </a:t>
            </a:r>
            <a:r>
              <a:rPr lang="sk-SK" sz="2400" b="1" dirty="0"/>
              <a:t>priebežné </a:t>
            </a:r>
            <a:r>
              <a:rPr lang="sk-SK" sz="2400" dirty="0"/>
              <a:t>meranie </a:t>
            </a:r>
            <a:endParaRPr lang="en-US" sz="2400" b="1" dirty="0"/>
          </a:p>
          <a:p>
            <a:pPr>
              <a:lnSpc>
                <a:spcPct val="150000"/>
              </a:lnSpc>
            </a:pPr>
            <a:endParaRPr lang="en-US" sz="2400" b="1" dirty="0"/>
          </a:p>
          <a:p>
            <a:pPr>
              <a:lnSpc>
                <a:spcPct val="150000"/>
              </a:lnSpc>
            </a:pPr>
            <a:r>
              <a:rPr lang="sk-SK" sz="2400" dirty="0"/>
              <a:t>Reporty sú </a:t>
            </a:r>
            <a:r>
              <a:rPr lang="sk-SK" sz="2400" b="1" dirty="0"/>
              <a:t>priebežné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Čo je dobré na NPS</a:t>
            </a:r>
            <a:r>
              <a:rPr lang="en-US" dirty="0"/>
              <a:t>?</a:t>
            </a:r>
            <a:endParaRPr lang="nl-BE" dirty="0"/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xmlns="" id="{EC9928D3-83E5-46A4-804F-30122224AE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5641" y="4941169"/>
            <a:ext cx="4625931" cy="1778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662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 NPS s</a:t>
            </a:r>
            <a:r>
              <a:rPr lang="sk-SK" dirty="0"/>
              <a:t>ú aj kritické pripomienky</a:t>
            </a:r>
            <a:endParaRPr lang="en-US" dirty="0"/>
          </a:p>
        </p:txBody>
      </p:sp>
      <p:sp>
        <p:nvSpPr>
          <p:cNvPr id="4" name="Oval Callout 3"/>
          <p:cNvSpPr/>
          <p:nvPr/>
        </p:nvSpPr>
        <p:spPr>
          <a:xfrm>
            <a:off x="4861685" y="4653136"/>
            <a:ext cx="2014571" cy="960240"/>
          </a:xfrm>
          <a:prstGeom prst="wedgeEllipseCallout">
            <a:avLst/>
          </a:prstGeom>
          <a:solidFill>
            <a:schemeClr val="tx1"/>
          </a:solidFill>
          <a:ln>
            <a:noFill/>
          </a:ln>
          <a:effectLst>
            <a:glow rad="228600">
              <a:srgbClr val="CC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600" dirty="0">
                <a:solidFill>
                  <a:schemeClr val="bg2"/>
                </a:solidFill>
              </a:rPr>
              <a:t>Model je príliš</a:t>
            </a:r>
            <a:r>
              <a:rPr lang="en-US" sz="1600" dirty="0">
                <a:solidFill>
                  <a:schemeClr val="bg2"/>
                </a:solidFill>
              </a:rPr>
              <a:t> </a:t>
            </a:r>
            <a:r>
              <a:rPr lang="sk-SK" sz="1600" b="1" dirty="0">
                <a:solidFill>
                  <a:schemeClr val="bg2"/>
                </a:solidFill>
              </a:rPr>
              <a:t>jednoduchý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7" name="Oval Callout 6"/>
          <p:cNvSpPr/>
          <p:nvPr/>
        </p:nvSpPr>
        <p:spPr>
          <a:xfrm>
            <a:off x="319873" y="1317851"/>
            <a:ext cx="2959637" cy="1259101"/>
          </a:xfrm>
          <a:prstGeom prst="wedgeEllipseCallout">
            <a:avLst/>
          </a:prstGeom>
          <a:solidFill>
            <a:schemeClr val="tx1"/>
          </a:solidFill>
          <a:ln>
            <a:noFill/>
          </a:ln>
          <a:effectLst>
            <a:glow rad="228600">
              <a:srgbClr val="CC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600" dirty="0">
                <a:solidFill>
                  <a:schemeClr val="bg2"/>
                </a:solidFill>
              </a:rPr>
              <a:t>Nepresne meria </a:t>
            </a:r>
            <a:r>
              <a:rPr lang="sk-SK" sz="1600" b="1" dirty="0">
                <a:solidFill>
                  <a:schemeClr val="bg2"/>
                </a:solidFill>
              </a:rPr>
              <a:t>zákaznícke správanie</a:t>
            </a:r>
            <a:endParaRPr lang="en-US" sz="1600" b="1" dirty="0">
              <a:solidFill>
                <a:schemeClr val="bg2"/>
              </a:solidFill>
            </a:endParaRPr>
          </a:p>
        </p:txBody>
      </p:sp>
      <p:sp>
        <p:nvSpPr>
          <p:cNvPr id="9" name="Oval Callout 8"/>
          <p:cNvSpPr/>
          <p:nvPr/>
        </p:nvSpPr>
        <p:spPr>
          <a:xfrm>
            <a:off x="362342" y="3429000"/>
            <a:ext cx="3196011" cy="1512168"/>
          </a:xfrm>
          <a:prstGeom prst="wedgeEllipseCallout">
            <a:avLst/>
          </a:prstGeom>
          <a:solidFill>
            <a:schemeClr val="tx1"/>
          </a:solidFill>
          <a:ln>
            <a:noFill/>
          </a:ln>
          <a:effectLst>
            <a:glow rad="228600">
              <a:srgbClr val="CC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600" b="1" dirty="0">
                <a:solidFill>
                  <a:schemeClr val="bg2"/>
                </a:solidFill>
              </a:rPr>
              <a:t>Žiadny viditeľný rozdiel </a:t>
            </a:r>
            <a:r>
              <a:rPr lang="sk-SK" sz="1600" dirty="0">
                <a:solidFill>
                  <a:schemeClr val="bg2"/>
                </a:solidFill>
              </a:rPr>
              <a:t>medzi </a:t>
            </a:r>
            <a:r>
              <a:rPr lang="en-US" sz="1600" dirty="0">
                <a:solidFill>
                  <a:schemeClr val="bg2"/>
                </a:solidFill>
              </a:rPr>
              <a:t>%</a:t>
            </a:r>
            <a:r>
              <a:rPr lang="sk-SK" sz="1600" dirty="0">
                <a:solidFill>
                  <a:schemeClr val="bg2"/>
                </a:solidFill>
              </a:rPr>
              <a:t> Propagátorov</a:t>
            </a:r>
            <a:r>
              <a:rPr lang="en-US" sz="1600" dirty="0">
                <a:solidFill>
                  <a:schemeClr val="bg2"/>
                </a:solidFill>
              </a:rPr>
              <a:t> </a:t>
            </a:r>
            <a:r>
              <a:rPr lang="sk-SK" sz="1600" dirty="0">
                <a:solidFill>
                  <a:schemeClr val="bg2"/>
                </a:solidFill>
              </a:rPr>
              <a:t>a</a:t>
            </a:r>
            <a:r>
              <a:rPr lang="en-US" sz="1600" dirty="0">
                <a:solidFill>
                  <a:schemeClr val="bg2"/>
                </a:solidFill>
              </a:rPr>
              <a:t> %</a:t>
            </a:r>
            <a:r>
              <a:rPr lang="sk-SK" sz="1600" dirty="0">
                <a:solidFill>
                  <a:schemeClr val="bg2"/>
                </a:solidFill>
              </a:rPr>
              <a:t> Kritikov</a:t>
            </a:r>
            <a:r>
              <a:rPr lang="en-US" sz="1600" dirty="0">
                <a:solidFill>
                  <a:schemeClr val="bg2"/>
                </a:solidFill>
              </a:rPr>
              <a:t> </a:t>
            </a:r>
            <a:r>
              <a:rPr lang="sk-SK" sz="1600" dirty="0">
                <a:solidFill>
                  <a:schemeClr val="bg2"/>
                </a:solidFill>
              </a:rPr>
              <a:t>vo finálnom skóre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8" name="Oval Callout 7"/>
          <p:cNvSpPr/>
          <p:nvPr/>
        </p:nvSpPr>
        <p:spPr>
          <a:xfrm>
            <a:off x="6610850" y="3192973"/>
            <a:ext cx="2244590" cy="1247637"/>
          </a:xfrm>
          <a:prstGeom prst="wedgeEllipseCallout">
            <a:avLst/>
          </a:prstGeom>
          <a:solidFill>
            <a:schemeClr val="tx1"/>
          </a:solidFill>
          <a:ln>
            <a:noFill/>
          </a:ln>
          <a:effectLst>
            <a:glow rad="228600">
              <a:srgbClr val="CC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600" b="1" dirty="0" err="1">
                <a:solidFill>
                  <a:schemeClr val="bg2"/>
                </a:solidFill>
              </a:rPr>
              <a:t>Nezákazníci</a:t>
            </a:r>
            <a:r>
              <a:rPr lang="en-US" sz="1600" b="1" dirty="0">
                <a:solidFill>
                  <a:schemeClr val="bg2"/>
                </a:solidFill>
              </a:rPr>
              <a:t> </a:t>
            </a:r>
            <a:r>
              <a:rPr lang="sk-SK" sz="1600" dirty="0">
                <a:solidFill>
                  <a:schemeClr val="bg2"/>
                </a:solidFill>
              </a:rPr>
              <a:t>nie sú zahrnutý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0" name="Oval Callout 9"/>
          <p:cNvSpPr/>
          <p:nvPr/>
        </p:nvSpPr>
        <p:spPr>
          <a:xfrm>
            <a:off x="6156176" y="1177711"/>
            <a:ext cx="2699264" cy="1399241"/>
          </a:xfrm>
          <a:prstGeom prst="wedgeEllipseCallout">
            <a:avLst/>
          </a:prstGeom>
          <a:solidFill>
            <a:schemeClr val="tx1"/>
          </a:solidFill>
          <a:ln>
            <a:noFill/>
          </a:ln>
          <a:effectLst>
            <a:glow rad="228600">
              <a:srgbClr val="CC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600" dirty="0">
                <a:solidFill>
                  <a:schemeClr val="bg2"/>
                </a:solidFill>
              </a:rPr>
              <a:t>Nie je </a:t>
            </a:r>
            <a:r>
              <a:rPr lang="nl-BE" sz="1600" dirty="0">
                <a:solidFill>
                  <a:schemeClr val="bg2"/>
                </a:solidFill>
              </a:rPr>
              <a:t> </a:t>
            </a:r>
            <a:r>
              <a:rPr lang="sk-SK" sz="1600" b="1" dirty="0">
                <a:solidFill>
                  <a:schemeClr val="bg2"/>
                </a:solidFill>
              </a:rPr>
              <a:t>žiadny rozdiel v skóre </a:t>
            </a:r>
            <a:r>
              <a:rPr lang="sk-SK" sz="1600" dirty="0">
                <a:solidFill>
                  <a:schemeClr val="bg2"/>
                </a:solidFill>
              </a:rPr>
              <a:t>medzi</a:t>
            </a:r>
            <a:r>
              <a:rPr lang="nl-BE" sz="1600" dirty="0">
                <a:solidFill>
                  <a:schemeClr val="bg2"/>
                </a:solidFill>
              </a:rPr>
              <a:t> </a:t>
            </a:r>
            <a:r>
              <a:rPr lang="sk-SK" sz="1600" dirty="0">
                <a:solidFill>
                  <a:schemeClr val="bg2"/>
                </a:solidFill>
              </a:rPr>
              <a:t>O a </a:t>
            </a:r>
            <a:r>
              <a:rPr lang="nl-BE" sz="1600" dirty="0">
                <a:solidFill>
                  <a:schemeClr val="bg2"/>
                </a:solidFill>
              </a:rPr>
              <a:t>6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1" name="Oval Callout 10"/>
          <p:cNvSpPr/>
          <p:nvPr/>
        </p:nvSpPr>
        <p:spPr>
          <a:xfrm>
            <a:off x="3427181" y="2023948"/>
            <a:ext cx="2656987" cy="1405052"/>
          </a:xfrm>
          <a:prstGeom prst="wedgeEllipseCallout">
            <a:avLst/>
          </a:prstGeom>
          <a:solidFill>
            <a:schemeClr val="tx1"/>
          </a:solidFill>
          <a:ln>
            <a:noFill/>
          </a:ln>
          <a:effectLst>
            <a:glow rad="228600">
              <a:srgbClr val="CC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600" b="1" dirty="0">
                <a:solidFill>
                  <a:schemeClr val="bg2"/>
                </a:solidFill>
              </a:rPr>
              <a:t>Hodnota referencie je rozdielna</a:t>
            </a:r>
            <a:r>
              <a:rPr lang="en-US" sz="1600" dirty="0">
                <a:solidFill>
                  <a:schemeClr val="bg2"/>
                </a:solidFill>
              </a:rPr>
              <a:t/>
            </a:r>
            <a:br>
              <a:rPr lang="en-US" sz="1600" dirty="0">
                <a:solidFill>
                  <a:schemeClr val="bg2"/>
                </a:solidFill>
              </a:rPr>
            </a:br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Usain Bolt vs. </a:t>
            </a:r>
            <a:r>
              <a:rPr lang="sk-SK" sz="1200" dirty="0">
                <a:solidFill>
                  <a:schemeClr val="tx1">
                    <a:lumMod val="50000"/>
                  </a:schemeClr>
                </a:solidFill>
              </a:rPr>
              <a:t>Anonym</a:t>
            </a:r>
            <a:endParaRPr lang="en-US" sz="120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709" y="4005064"/>
            <a:ext cx="2289444" cy="2861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1364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Záver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56792"/>
            <a:ext cx="7772400" cy="4968552"/>
          </a:xfrm>
        </p:spPr>
        <p:txBody>
          <a:bodyPr>
            <a:noAutofit/>
          </a:bodyPr>
          <a:lstStyle/>
          <a:p>
            <a:r>
              <a:rPr lang="nl-BE" sz="2400" dirty="0"/>
              <a:t>NPS </a:t>
            </a:r>
            <a:r>
              <a:rPr lang="sk-SK" sz="2400" dirty="0"/>
              <a:t>je užitočná, jednoduchá </a:t>
            </a:r>
            <a:r>
              <a:rPr lang="sk-SK" sz="2400" b="1" dirty="0"/>
              <a:t>metrika</a:t>
            </a:r>
            <a:endParaRPr lang="nl-BE" sz="2400" b="1" dirty="0"/>
          </a:p>
          <a:p>
            <a:endParaRPr lang="nl-BE" sz="2400" dirty="0"/>
          </a:p>
          <a:p>
            <a:r>
              <a:rPr lang="sk-SK" sz="2400" b="1" dirty="0"/>
              <a:t>Priebežne </a:t>
            </a:r>
            <a:r>
              <a:rPr lang="sk-SK" sz="2400" dirty="0"/>
              <a:t>meraná a reportovaná</a:t>
            </a:r>
            <a:endParaRPr lang="en-US" sz="2400" dirty="0"/>
          </a:p>
          <a:p>
            <a:pPr marL="68580" indent="0">
              <a:buNone/>
            </a:pPr>
            <a:endParaRPr lang="en-US" sz="2400" dirty="0"/>
          </a:p>
          <a:p>
            <a:r>
              <a:rPr lang="sk-SK" sz="2400" b="1" dirty="0"/>
              <a:t>Akčná</a:t>
            </a:r>
            <a:endParaRPr lang="nl-BE" sz="2400" b="1" dirty="0"/>
          </a:p>
          <a:p>
            <a:endParaRPr lang="nl-BE" sz="2400" dirty="0"/>
          </a:p>
          <a:p>
            <a:pPr marL="68580" indent="0">
              <a:buNone/>
            </a:pPr>
            <a:endParaRPr lang="nl-BE" sz="2400" b="1" dirty="0"/>
          </a:p>
          <a:p>
            <a:pPr marL="68580" indent="0">
              <a:buNone/>
            </a:pPr>
            <a:endParaRPr lang="nl-BE" sz="29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526" y="2996952"/>
            <a:ext cx="5795362" cy="3672408"/>
          </a:xfrm>
          <a:prstGeom prst="rect">
            <a:avLst/>
          </a:prstGeom>
          <a:solidFill>
            <a:srgbClr val="FFFFFF">
              <a:shade val="85000"/>
            </a:srgbClr>
          </a:solidFill>
          <a:ln w="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363526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0F16249E6FE61498BFB51A825EE2971" ma:contentTypeVersion="1" ma:contentTypeDescription="Umožňuje vytvoriť nový dokument." ma:contentTypeScope="" ma:versionID="94497ba36c9a1f669a6ba779774874f4">
  <xsd:schema xmlns:xsd="http://www.w3.org/2001/XMLSchema" xmlns:xs="http://www.w3.org/2001/XMLSchema" xmlns:p="http://schemas.microsoft.com/office/2006/metadata/properties" xmlns:ns1="http://schemas.microsoft.com/sharepoint/v3" xmlns:ns2="af457a4c-de28-4d38-bda9-e56a61b168cd" targetNamespace="http://schemas.microsoft.com/office/2006/metadata/properties" ma:root="true" ma:fieldsID="670cec3c361b9a7476bb5ceca5f219d0" ns1:_="" ns2:_="">
    <xsd:import namespace="http://schemas.microsoft.com/sharepoint/v3"/>
    <xsd:import namespace="af457a4c-de28-4d38-bda9-e56a61b168c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Dátum začatia plánovania" ma:description="Počiatočný dátum plánovania predstavuje stĺpec lokality vytvorený funkciou Publikovanie. Používa sa na stanovenie dátumu a času, kedy sa táto stránka prvý raz zobrazí návštevníkom lokality." ma:internalName="PublishingStartDate">
      <xsd:simpleType>
        <xsd:restriction base="dms:Unknown"/>
      </xsd:simpleType>
    </xsd:element>
    <xsd:element name="PublishingExpirationDate" ma:index="12" nillable="true" ma:displayName="Dátum ukončenia plánovania" ma:description="Dátum skončenia plánovania predstavuje stĺpec lokality vytvorený funkciou Publikovanie. Používa sa na zadanie dátumu a času, po uplynutí ktorých sa táto stránka nebude viac zobrazovať návštevníkom lokality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457a4c-de28-4d38-bda9-e56a61b168c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entifikátora dokumentu" ma:description="Hodnota identifikátora dokumentu priradená k tejto položke." ma:internalName="_dlc_DocId" ma:readOnly="true">
      <xsd:simpleType>
        <xsd:restriction base="dms:Text"/>
      </xsd:simpleType>
    </xsd:element>
    <xsd:element name="_dlc_DocIdUrl" ma:index="9" nillable="true" ma:displayName="Identifikátor dokumentu" ma:description="Trvalé prepojenie na tento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af457a4c-de28-4d38-bda9-e56a61b168cd">CTYWSUCD3UHA-141091253-66</_dlc_DocId>
    <_dlc_DocIdUrl xmlns="af457a4c-de28-4d38-bda9-e56a61b168cd">
      <Url>https://sp1.prod.metais.local/lepsie-sluzby/_layouts/15/DocIdRedir.aspx?ID=CTYWSUCD3UHA-141091253-66</Url>
      <Description>CTYWSUCD3UHA-141091253-66</Description>
    </_dlc_DocIdUrl>
  </documentManagement>
</p:properties>
</file>

<file path=customXml/itemProps1.xml><?xml version="1.0" encoding="utf-8"?>
<ds:datastoreItem xmlns:ds="http://schemas.openxmlformats.org/officeDocument/2006/customXml" ds:itemID="{3A36D77E-9FBE-499F-8F6B-CF4AA6489CF3}"/>
</file>

<file path=customXml/itemProps2.xml><?xml version="1.0" encoding="utf-8"?>
<ds:datastoreItem xmlns:ds="http://schemas.openxmlformats.org/officeDocument/2006/customXml" ds:itemID="{2BA88299-4A3A-4D57-BA14-6181EFC0972F}"/>
</file>

<file path=customXml/itemProps3.xml><?xml version="1.0" encoding="utf-8"?>
<ds:datastoreItem xmlns:ds="http://schemas.openxmlformats.org/officeDocument/2006/customXml" ds:itemID="{F16E91EE-2DBD-4449-A47A-9818760AE86F}"/>
</file>

<file path=customXml/itemProps4.xml><?xml version="1.0" encoding="utf-8"?>
<ds:datastoreItem xmlns:ds="http://schemas.openxmlformats.org/officeDocument/2006/customXml" ds:itemID="{A80DF4E7-D24A-4972-B1D2-9F35D172ECB5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7074</TotalTime>
  <Words>340</Words>
  <Application>Microsoft Macintosh PowerPoint</Application>
  <PresentationFormat>On-screen Show (4:3)</PresentationFormat>
  <Paragraphs>90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Calibri</vt:lpstr>
      <vt:lpstr>Consolas</vt:lpstr>
      <vt:lpstr>Corbel</vt:lpstr>
      <vt:lpstr>inherit</vt:lpstr>
      <vt:lpstr>Segoe UI Black</vt:lpstr>
      <vt:lpstr>Wingdings</vt:lpstr>
      <vt:lpstr>Wingdings 2</vt:lpstr>
      <vt:lpstr>Wingdings 3</vt:lpstr>
      <vt:lpstr>Arial</vt:lpstr>
      <vt:lpstr>Metro</vt:lpstr>
      <vt:lpstr>The Net promoter score</vt:lpstr>
      <vt:lpstr>Čo je Net Promoter Score? </vt:lpstr>
      <vt:lpstr>Ako sa počíta NPS?</vt:lpstr>
      <vt:lpstr>Ako sa počíta NPS?</vt:lpstr>
      <vt:lpstr>Dôvody prečo použiť NPS?</vt:lpstr>
      <vt:lpstr>Čo je dobré na NPS?</vt:lpstr>
      <vt:lpstr>Na NPS sú aj kritické pripomienky</vt:lpstr>
      <vt:lpstr>Záver</vt:lpstr>
    </vt:vector>
  </TitlesOfParts>
  <Company>CheckMarket</Company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Online onderzoek</dc:title>
  <dc:creator>Alexander Dobronte</dc:creator>
  <cp:lastModifiedBy>Tomáš Revaj</cp:lastModifiedBy>
  <cp:revision>558</cp:revision>
  <dcterms:created xsi:type="dcterms:W3CDTF">2009-09-29T12:05:19Z</dcterms:created>
  <dcterms:modified xsi:type="dcterms:W3CDTF">2017-10-03T13:46:37Z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0x01010060F16249E6FE61498BFB51A825EE2971</vt:lpwstr>
  </property>
  <property fmtid="{D5CDD505-2E9C-101B-9397-08002B2CF9AE}" pid="3" name="_dlc_DocIdItemGuid">
    <vt:lpwstr>993b785c-e463-48b0-901f-63b0f56055ce</vt:lpwstr>
  </property>
</Properties>
</file>