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fntdata" ContentType="application/x-fontdata"/>
  <Default Extension="xml" ContentType="application/xml"/>
  <Default Extension="jpg" ContentType="image/jpeg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Cantarell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217B986C-756E-427D-AA7A-EA5C0A46907C}">
  <a:tblStyle styleId="{217B986C-756E-427D-AA7A-EA5C0A46907C}" styleName="Table_0">
    <a:wholeTbl>
      <a:tcTxStyle b="off" i="off">
        <a:font>
          <a:latin typeface="Corbel"/>
          <a:ea typeface="Corbel"/>
          <a:cs typeface="Corbel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8" Type="http://schemas.openxmlformats.org/officeDocument/2006/relationships/slide" Target="slides/slide3.xml"/><Relationship Id="rId18" Type="http://schemas.openxmlformats.org/officeDocument/2006/relationships/customXml" Target="../customXml/item1.xml"/><Relationship Id="rId3" Type="http://schemas.openxmlformats.org/officeDocument/2006/relationships/tableStyles" Target="tableStyles.xml"/><Relationship Id="rId21" Type="http://schemas.openxmlformats.org/officeDocument/2006/relationships/customXml" Target="../customXml/item4.xml"/><Relationship Id="rId12" Type="http://schemas.openxmlformats.org/officeDocument/2006/relationships/slide" Target="slides/slide7.xml"/><Relationship Id="rId17" Type="http://schemas.openxmlformats.org/officeDocument/2006/relationships/font" Target="fonts/Cantarell-boldItalic.fntdata"/><Relationship Id="rId7" Type="http://schemas.openxmlformats.org/officeDocument/2006/relationships/slide" Target="slides/slide2.xml"/><Relationship Id="rId2" Type="http://schemas.openxmlformats.org/officeDocument/2006/relationships/presProps" Target="presProps.xml"/><Relationship Id="rId16" Type="http://schemas.openxmlformats.org/officeDocument/2006/relationships/font" Target="fonts/Cantarell-italic.fntdata"/><Relationship Id="rId20" Type="http://schemas.openxmlformats.org/officeDocument/2006/relationships/customXml" Target="../customXml/item3.xml"/><Relationship Id="rId11" Type="http://schemas.openxmlformats.org/officeDocument/2006/relationships/slide" Target="slides/slide6.xml"/><Relationship Id="rId1" Type="http://schemas.openxmlformats.org/officeDocument/2006/relationships/theme" Target="theme/theme1.xml"/><Relationship Id="rId6" Type="http://schemas.openxmlformats.org/officeDocument/2006/relationships/slide" Target="slides/slide1.xml"/><Relationship Id="rId15" Type="http://schemas.openxmlformats.org/officeDocument/2006/relationships/font" Target="fonts/Cantarell-bold.fntdata"/><Relationship Id="rId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customXml" Target="../customXml/item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Cantarell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r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0"/>
              </a:spcBef>
              <a:buChar char="●"/>
              <a:defRPr/>
            </a:lvl1pPr>
            <a:lvl2pPr indent="0" lvl="1" marL="457200" marR="0" rtl="0" algn="l">
              <a:spcBef>
                <a:spcPts val="0"/>
              </a:spcBef>
              <a:buChar char="○"/>
              <a:defRPr/>
            </a:lvl2pPr>
            <a:lvl3pPr indent="0" lvl="2" marL="914400" marR="0" rtl="0" algn="l">
              <a:spcBef>
                <a:spcPts val="0"/>
              </a:spcBef>
              <a:buChar char="■"/>
              <a:defRPr/>
            </a:lvl3pPr>
            <a:lvl4pPr indent="0" lvl="3" marL="1371600" marR="0" rtl="0" algn="l">
              <a:spcBef>
                <a:spcPts val="0"/>
              </a:spcBef>
              <a:buChar char="●"/>
              <a:defRPr/>
            </a:lvl4pPr>
            <a:lvl5pPr indent="0" lvl="4" marL="1828800" marR="0" rtl="0" algn="l">
              <a:spcBef>
                <a:spcPts val="0"/>
              </a:spcBef>
              <a:buChar char="○"/>
              <a:defRPr/>
            </a:lvl5pPr>
            <a:lvl6pPr indent="0" lvl="5" marL="2286000" marR="0" rtl="0" algn="l">
              <a:spcBef>
                <a:spcPts val="0"/>
              </a:spcBef>
              <a:buChar char="■"/>
              <a:defRPr/>
            </a:lvl6pPr>
            <a:lvl7pPr indent="0" lvl="6" marL="2743200" marR="0" rtl="0" algn="l">
              <a:spcBef>
                <a:spcPts val="0"/>
              </a:spcBef>
              <a:buChar char="●"/>
              <a:defRPr/>
            </a:lvl7pPr>
            <a:lvl8pPr indent="0" lvl="7" marL="3200400" marR="0" rtl="0" algn="l">
              <a:spcBef>
                <a:spcPts val="0"/>
              </a:spcBef>
              <a:buChar char="○"/>
              <a:defRPr/>
            </a:lvl8pPr>
            <a:lvl9pPr indent="0" lvl="8" marL="3657600" marR="0" rtl="0" algn="l">
              <a:spcBef>
                <a:spcPts val="0"/>
              </a:spcBef>
              <a:buChar char="■"/>
              <a:defRPr/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defRPr/>
            </a:lvl1pPr>
            <a:lvl2pPr indent="0" lvl="1" marL="457200" marR="0" rtl="0" algn="l">
              <a:spcBef>
                <a:spcPts val="0"/>
              </a:spcBef>
              <a:defRPr/>
            </a:lvl2pPr>
            <a:lvl3pPr indent="0" lvl="2" marL="914400" marR="0" rtl="0" algn="l">
              <a:spcBef>
                <a:spcPts val="0"/>
              </a:spcBef>
              <a:defRPr/>
            </a:lvl3pPr>
            <a:lvl4pPr indent="0" lvl="3" marL="1371600" marR="0" rtl="0" algn="l">
              <a:spcBef>
                <a:spcPts val="0"/>
              </a:spcBef>
              <a:defRPr/>
            </a:lvl4pPr>
            <a:lvl5pPr indent="0" lvl="4" marL="1828800" marR="0" rtl="0" algn="l">
              <a:spcBef>
                <a:spcPts val="0"/>
              </a:spcBef>
              <a:defRPr/>
            </a:lvl5pPr>
            <a:lvl6pPr indent="0" lvl="5" marL="2286000" marR="0" rtl="0" algn="l">
              <a:spcBef>
                <a:spcPts val="0"/>
              </a:spcBef>
              <a:defRPr/>
            </a:lvl6pPr>
            <a:lvl7pPr indent="0" lvl="6" marL="2743200" marR="0" rtl="0" algn="l">
              <a:spcBef>
                <a:spcPts val="0"/>
              </a:spcBef>
              <a:defRPr/>
            </a:lvl7pPr>
            <a:lvl8pPr indent="0" lvl="7" marL="3200400" marR="0" rtl="0" algn="l">
              <a:spcBef>
                <a:spcPts val="0"/>
              </a:spcBef>
              <a:defRPr/>
            </a:lvl8pPr>
            <a:lvl9pPr indent="0" lvl="8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sk-SK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lvl="0" marR="0" rtl="0" algn="l">
              <a:spcBef>
                <a:spcPts val="0"/>
              </a:spcBef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sk-SK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wrap="square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sk-SK"/>
              <a:t>‹#›</a:t>
            </a:fld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2100" lvl="0" marL="457200" rtl="0">
              <a:lnSpc>
                <a:spcPct val="11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Cantarell"/>
              <a:buChar char="-"/>
            </a:pPr>
            <a:r>
              <a:rPr b="1" lang="sk-SK" sz="950">
                <a:highlight>
                  <a:srgbClr val="FFFFFF"/>
                </a:highlight>
              </a:rPr>
              <a:t>Evidencia príkazov na úhradu (PnÚ)</a:t>
            </a:r>
          </a:p>
          <a:p>
            <a:pPr indent="-292100" lvl="1" marL="914400" rtl="0">
              <a:lnSpc>
                <a:spcPct val="11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Cantarell"/>
              <a:buChar char="-"/>
            </a:pPr>
            <a:r>
              <a:rPr lang="sk-SK" sz="950">
                <a:highlight>
                  <a:srgbClr val="FFFFFF"/>
                </a:highlight>
              </a:rPr>
              <a:t>elektronické podania (ÚPVS)</a:t>
            </a:r>
          </a:p>
          <a:p>
            <a:pPr indent="-292100" lvl="2" marL="1371600" rtl="0">
              <a:lnSpc>
                <a:spcPct val="11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Noto Symbol"/>
              <a:buChar char="-"/>
            </a:pPr>
            <a:r>
              <a:rPr b="1" lang="sk-SK" sz="950">
                <a:solidFill>
                  <a:schemeClr val="dk1"/>
                </a:solidFill>
              </a:rPr>
              <a:t>slovensko.sk</a:t>
            </a:r>
            <a:r>
              <a:rPr lang="sk-SK" sz="950">
                <a:solidFill>
                  <a:srgbClr val="222222"/>
                </a:solidFill>
              </a:rPr>
              <a:t> --&gt; platba cez VKIOSK</a:t>
            </a:r>
          </a:p>
          <a:p>
            <a:pPr indent="-292100" lvl="2" marL="1371600" rtl="0">
              <a:lnSpc>
                <a:spcPct val="11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Noto Symbol"/>
              <a:buChar char="-"/>
            </a:pPr>
            <a:r>
              <a:rPr b="1" lang="sk-SK" sz="950">
                <a:solidFill>
                  <a:srgbClr val="222222"/>
                </a:solidFill>
              </a:rPr>
              <a:t>IS IOM</a:t>
            </a:r>
            <a:r>
              <a:rPr lang="sk-SK" sz="950">
                <a:solidFill>
                  <a:srgbClr val="222222"/>
                </a:solidFill>
              </a:rPr>
              <a:t> --&gt; asistovane sluzby a PV</a:t>
            </a:r>
          </a:p>
          <a:p>
            <a:pPr indent="-292100" lvl="2" marL="1371600" rtl="0">
              <a:lnSpc>
                <a:spcPct val="11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Noto Symbol"/>
              <a:buChar char="-"/>
            </a:pPr>
            <a:r>
              <a:rPr b="1" lang="sk-SK" sz="950">
                <a:solidFill>
                  <a:srgbClr val="222222"/>
                </a:solidFill>
              </a:rPr>
              <a:t>portalove riesenia</a:t>
            </a:r>
            <a:r>
              <a:rPr lang="sk-SK" sz="950">
                <a:solidFill>
                  <a:srgbClr val="222222"/>
                </a:solidFill>
              </a:rPr>
              <a:t> --&gt; integracie OVM na upvs</a:t>
            </a:r>
          </a:p>
          <a:p>
            <a:pPr indent="-292100" lvl="1" marL="914400" rtl="0">
              <a:lnSpc>
                <a:spcPct val="11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Cantarell"/>
              <a:buChar char="-"/>
            </a:pPr>
            <a:r>
              <a:rPr lang="sk-SK" sz="950">
                <a:highlight>
                  <a:srgbClr val="FFFFFF"/>
                </a:highlight>
              </a:rPr>
              <a:t>papierové podania (AIS)</a:t>
            </a:r>
          </a:p>
          <a:p>
            <a:pPr indent="-292100" lvl="2" marL="1371600" rtl="0">
              <a:lnSpc>
                <a:spcPct val="11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Noto Symbol"/>
              <a:buChar char="-"/>
            </a:pPr>
            <a:r>
              <a:rPr b="1" lang="sk-SK" sz="1000">
                <a:solidFill>
                  <a:schemeClr val="dk1"/>
                </a:solidFill>
              </a:rPr>
              <a:t>MSP</a:t>
            </a:r>
            <a:r>
              <a:rPr lang="sk-SK" sz="1000">
                <a:solidFill>
                  <a:schemeClr val="dk1"/>
                </a:solidFill>
              </a:rPr>
              <a:t> → docasna nahrada integracie</a:t>
            </a:r>
          </a:p>
          <a:p>
            <a:pPr indent="-292100" lvl="2" marL="13716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-"/>
            </a:pPr>
            <a:r>
              <a:rPr b="1" lang="sk-SK" sz="1000">
                <a:solidFill>
                  <a:schemeClr val="dk1"/>
                </a:solidFill>
              </a:rPr>
              <a:t>SM</a:t>
            </a:r>
            <a:r>
              <a:rPr lang="sk-SK" sz="1000">
                <a:solidFill>
                  <a:schemeClr val="dk1"/>
                </a:solidFill>
              </a:rPr>
              <a:t> → MSSR</a:t>
            </a:r>
          </a:p>
          <a:p>
            <a:pPr indent="-292100" lvl="0" marL="457200" rtl="0">
              <a:lnSpc>
                <a:spcPct val="11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Cantarell"/>
              <a:buChar char="-"/>
            </a:pPr>
            <a:r>
              <a:rPr b="1" lang="sk-SK" sz="950">
                <a:solidFill>
                  <a:schemeClr val="dk1"/>
                </a:solidFill>
              </a:rPr>
              <a:t>Evidencia platieb</a:t>
            </a:r>
          </a:p>
          <a:p>
            <a:pPr indent="-292100" lvl="1" marL="914400" rtl="0">
              <a:lnSpc>
                <a:spcPct val="11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Cantarell"/>
              <a:buChar char="-"/>
            </a:pPr>
            <a:r>
              <a:rPr lang="sk-SK" sz="950">
                <a:solidFill>
                  <a:schemeClr val="dk1"/>
                </a:solidFill>
              </a:rPr>
              <a:t>XXXX</a:t>
            </a:r>
          </a:p>
          <a:p>
            <a:pPr indent="-288925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5000"/>
              <a:buFont typeface="Cantarell"/>
              <a:buChar char="-"/>
            </a:pPr>
            <a:r>
              <a:rPr b="1" lang="sk-SK" sz="950">
                <a:solidFill>
                  <a:schemeClr val="dk1"/>
                </a:solidFill>
              </a:rPr>
              <a:t>Podporu pre poplatníka a úradníka</a:t>
            </a:r>
          </a:p>
          <a:p>
            <a:pPr indent="-288925" lvl="1" marL="9144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5000"/>
              <a:buFont typeface="Cantarell"/>
              <a:buChar char="-"/>
            </a:pPr>
            <a:r>
              <a:rPr lang="sk-SK" sz="950">
                <a:solidFill>
                  <a:schemeClr val="dk1"/>
                </a:solidFill>
              </a:rPr>
              <a:t>podpora, reklamácie, refundácie, vrátenia z rozhodnutia úradu, odvod na MF SR</a:t>
            </a:r>
          </a:p>
          <a:p>
            <a:pPr indent="-288925" lvl="1" marL="9144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5000"/>
              <a:buFont typeface="Cantarell"/>
              <a:buChar char="-"/>
            </a:pPr>
            <a:r>
              <a:rPr lang="sk-SK" sz="950">
                <a:solidFill>
                  <a:schemeClr val="dk1"/>
                </a:solidFill>
              </a:rPr>
              <a:t>prevádzku POS terminálov na vlastných zariadeniach v rámci služby eKolok</a:t>
            </a:r>
            <a:br>
              <a:rPr lang="sk-SK" sz="950">
                <a:solidFill>
                  <a:schemeClr val="dk1"/>
                </a:solidFill>
              </a:rPr>
            </a:br>
            <a:br>
              <a:rPr lang="sk-SK" sz="950">
                <a:solidFill>
                  <a:schemeClr val="dk1"/>
                </a:solidFill>
              </a:rPr>
            </a:b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950">
              <a:solidFill>
                <a:schemeClr val="dk1"/>
              </a:solidFill>
            </a:endParaRPr>
          </a:p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wrap="square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sk-SK"/>
              <a:t>‹#›</a:t>
            </a:fld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21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sk-SK" sz="1000">
                <a:solidFill>
                  <a:schemeClr val="dk1"/>
                </a:solidFill>
              </a:rPr>
              <a:t>zapojene urady s ich lokalitami</a:t>
            </a:r>
          </a:p>
          <a:p>
            <a:pPr indent="-2921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sk-SK" sz="1000">
                <a:solidFill>
                  <a:schemeClr val="dk1"/>
                </a:solidFill>
              </a:rPr>
              <a:t>kiosky: 69 bezhotovostnych zvysok hotovostne</a:t>
            </a:r>
          </a:p>
          <a:p>
            <a:pPr indent="-2921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sk-SK" sz="1000">
                <a:solidFill>
                  <a:schemeClr val="dk1"/>
                </a:solidFill>
              </a:rPr>
              <a:t>nominaly: preklenutie obdobia pre nezapojene urady a nahradne riesenie pre dlhodobe vypadky</a:t>
            </a:r>
          </a:p>
          <a:p>
            <a:pPr indent="-2921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sk-SK" sz="1000">
                <a:solidFill>
                  <a:schemeClr val="dk1"/>
                </a:solidFill>
              </a:rPr>
              <a:t>MASP: android a iOS</a:t>
            </a:r>
          </a:p>
          <a:p>
            <a:pPr indent="-2921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sk-SK" sz="1000">
                <a:solidFill>
                  <a:schemeClr val="dk1"/>
                </a:solidFill>
              </a:rPr>
              <a:t>VK: browser takze pristupne na vsetkych platformach</a:t>
            </a:r>
          </a:p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wrap="square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sk-SK"/>
              <a:t>‹#›</a:t>
            </a:fld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wrap="square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sk-SK"/>
              <a:t>‹#›</a:t>
            </a:fld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12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  <p:sp>
        <p:nvSpPr>
          <p:cNvPr id="91" name="Shape 91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wrap="square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sk-SK"/>
              <a:t>‹#›</a:t>
            </a:fld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8" name="Shape 98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wrap="square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sk-SK"/>
              <a:t>‹#›</a:t>
            </a:fld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wrap="square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sk-SK"/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itle Slid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ctrTitle"/>
          </p:nvPr>
        </p:nvSpPr>
        <p:spPr>
          <a:xfrm>
            <a:off x="685800" y="1757263"/>
            <a:ext cx="7772400" cy="110251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lt1"/>
              </a:buClr>
              <a:buFont typeface="Cantarell"/>
              <a:buNone/>
              <a:defRPr/>
            </a:lvl1pPr>
            <a:lvl2pPr indent="0" lvl="1" marL="0" marR="0" rtl="0" algn="l">
              <a:spcBef>
                <a:spcPts val="0"/>
              </a:spcBef>
              <a:defRPr/>
            </a:lvl2pPr>
            <a:lvl3pPr indent="0" lvl="2" marL="0" marR="0" rtl="0" algn="l">
              <a:spcBef>
                <a:spcPts val="0"/>
              </a:spcBef>
              <a:defRPr/>
            </a:lvl3pPr>
            <a:lvl4pPr indent="0" lvl="3" marL="0" marR="0" rtl="0" algn="l">
              <a:spcBef>
                <a:spcPts val="0"/>
              </a:spcBef>
              <a:defRPr/>
            </a:lvl4pPr>
            <a:lvl5pPr indent="0" lvl="4" marL="0" marR="0" rtl="0" algn="l">
              <a:spcBef>
                <a:spcPts val="0"/>
              </a:spcBef>
              <a:defRPr/>
            </a:lvl5pPr>
            <a:lvl6pPr indent="0" lvl="5" marL="0" marR="0" rtl="0" algn="l">
              <a:spcBef>
                <a:spcPts val="0"/>
              </a:spcBef>
              <a:defRPr/>
            </a:lvl6pPr>
            <a:lvl7pPr indent="0" lvl="6" marL="0" marR="0" rtl="0" algn="l">
              <a:spcBef>
                <a:spcPts val="0"/>
              </a:spcBef>
              <a:defRPr/>
            </a:lvl7pPr>
            <a:lvl8pPr indent="0" lvl="7" marL="0" marR="0" rtl="0" algn="l">
              <a:spcBef>
                <a:spcPts val="0"/>
              </a:spcBef>
              <a:defRPr/>
            </a:lvl8pPr>
            <a:lvl9pPr indent="0" lvl="8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683568" y="3291830"/>
            <a:ext cx="6656784" cy="7200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560"/>
              </a:spcBef>
              <a:buClr>
                <a:srgbClr val="7F7F7F"/>
              </a:buClr>
              <a:buFont typeface="Arial"/>
              <a:buNone/>
              <a:defRPr/>
            </a:lvl1pPr>
            <a:lvl2pPr indent="0" lvl="1" marL="457200" marR="0" rtl="0" algn="ctr">
              <a:spcBef>
                <a:spcPts val="560"/>
              </a:spcBef>
              <a:buClr>
                <a:srgbClr val="888888"/>
              </a:buClr>
              <a:buFont typeface="Arial"/>
              <a:buNone/>
              <a:defRPr/>
            </a:lvl2pPr>
            <a:lvl3pPr indent="0" lvl="2" marL="914400" marR="0" rtl="0" algn="ctr">
              <a:spcBef>
                <a:spcPts val="480"/>
              </a:spcBef>
              <a:buClr>
                <a:srgbClr val="888888"/>
              </a:buClr>
              <a:buFont typeface="Arial"/>
              <a:buNone/>
              <a:defRPr/>
            </a:lvl3pPr>
            <a:lvl4pPr indent="0" lvl="3" marL="1371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4pPr>
            <a:lvl5pPr indent="0" lvl="4" marL="18288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5pPr>
            <a:lvl6pPr indent="0" lvl="5" marL="22860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6pPr>
            <a:lvl7pPr indent="0" lvl="6" marL="27432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7pPr>
            <a:lvl8pPr indent="0" lvl="7" marL="32004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8pPr>
            <a:lvl9pPr indent="0" lvl="8" marL="3657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 name="JUMP_bez_loga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-19250"/>
            <a:ext cx="9144000" cy="849312"/>
          </a:xfrm>
          <a:prstGeom prst="rect">
            <a:avLst/>
          </a:prstGeom>
          <a:solidFill>
            <a:srgbClr val="282864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ntarel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x="251519" y="206912"/>
            <a:ext cx="7056783" cy="4926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 rtl="0" algn="l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251519" y="1131887"/>
            <a:ext cx="8568629" cy="33845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90500" lvl="0" marL="342900" rtl="0">
              <a:spcBef>
                <a:spcPts val="0"/>
              </a:spcBef>
              <a:buClr>
                <a:srgbClr val="F55A5A"/>
              </a:buClr>
              <a:buFont typeface="Cantarell"/>
              <a:buChar char="•"/>
              <a:defRPr/>
            </a:lvl1pPr>
            <a:lvl2pPr indent="-317500" lvl="1" marL="914400" rtl="0">
              <a:spcBef>
                <a:spcPts val="0"/>
              </a:spcBef>
              <a:buClr>
                <a:srgbClr val="F55A5A"/>
              </a:buClr>
              <a:buFont typeface="Cantarell"/>
              <a:buChar char="–"/>
              <a:defRPr/>
            </a:lvl2pPr>
            <a:lvl3pPr indent="-101600" lvl="2" marL="1143000" rtl="0">
              <a:spcBef>
                <a:spcPts val="0"/>
              </a:spcBef>
              <a:buClr>
                <a:srgbClr val="F55A5A"/>
              </a:buClr>
              <a:buFont typeface="Noto Symbol"/>
              <a:buChar char="➢"/>
              <a:defRPr/>
            </a:lvl3pPr>
            <a:lvl4pPr indent="-114300" lvl="3" marL="1600200" rtl="0">
              <a:spcBef>
                <a:spcPts val="0"/>
              </a:spcBef>
              <a:buClr>
                <a:srgbClr val="F55A5A"/>
              </a:buClr>
              <a:buFont typeface="Arial"/>
              <a:buChar char="•"/>
              <a:defRPr/>
            </a:lvl4pPr>
            <a:lvl5pPr indent="-127000" lvl="4" marL="2057400" rtl="0">
              <a:spcBef>
                <a:spcPts val="0"/>
              </a:spcBef>
              <a:buClr>
                <a:srgbClr val="F55A5A"/>
              </a:buClr>
              <a:buFont typeface="Arial"/>
              <a:buChar char="•"/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idx="1" type="body"/>
          </p:nvPr>
        </p:nvSpPr>
        <p:spPr>
          <a:xfrm>
            <a:off x="457200" y="3219821"/>
            <a:ext cx="8229600" cy="13748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/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11" name="Shape 11"/>
          <p:cNvSpPr/>
          <p:nvPr/>
        </p:nvSpPr>
        <p:spPr>
          <a:xfrm>
            <a:off x="0" y="1491629"/>
            <a:ext cx="9144000" cy="1584175"/>
          </a:xfrm>
          <a:prstGeom prst="rect">
            <a:avLst/>
          </a:prstGeom>
          <a:solidFill>
            <a:srgbClr val="282864"/>
          </a:solidFill>
          <a:ln cap="flat" cmpd="sng" w="9525">
            <a:solidFill>
              <a:srgbClr val="282864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e-kolky.sk/?page_id=50" TargetMode="External"/><Relationship Id="rId4" Type="http://schemas.openxmlformats.org/officeDocument/2006/relationships/image" Target="../media/image8.png"/><Relationship Id="rId11" Type="http://schemas.openxmlformats.org/officeDocument/2006/relationships/image" Target="../media/image12.jpg"/><Relationship Id="rId10" Type="http://schemas.openxmlformats.org/officeDocument/2006/relationships/image" Target="../media/image2.png"/><Relationship Id="rId9" Type="http://schemas.openxmlformats.org/officeDocument/2006/relationships/image" Target="../media/image5.png"/><Relationship Id="rId5" Type="http://schemas.openxmlformats.org/officeDocument/2006/relationships/image" Target="../media/image4.jpg"/><Relationship Id="rId6" Type="http://schemas.openxmlformats.org/officeDocument/2006/relationships/image" Target="../media/image1.png"/><Relationship Id="rId7" Type="http://schemas.openxmlformats.org/officeDocument/2006/relationships/image" Target="../media/image7.jpg"/><Relationship Id="rId8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13.png"/><Relationship Id="rId5" Type="http://schemas.openxmlformats.org/officeDocument/2006/relationships/image" Target="../media/image10.png"/><Relationship Id="rId6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ctrTitle"/>
          </p:nvPr>
        </p:nvSpPr>
        <p:spPr>
          <a:xfrm>
            <a:off x="685800" y="1757263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1"/>
              </a:buClr>
              <a:buSzPct val="25000"/>
              <a:buFont typeface="Cantarell"/>
              <a:buNone/>
            </a:pPr>
            <a:r>
              <a:rPr lang="sk-SK" sz="4800">
                <a:solidFill>
                  <a:schemeClr val="lt1"/>
                </a:solidFill>
              </a:rPr>
              <a:t>eKolok </a:t>
            </a:r>
            <a:r>
              <a:rPr b="1" lang="sk-SK" sz="4800">
                <a:solidFill>
                  <a:schemeClr val="lt1"/>
                </a:solidFill>
              </a:rPr>
              <a:t>»</a:t>
            </a:r>
            <a:r>
              <a:rPr lang="sk-SK" sz="4800">
                <a:solidFill>
                  <a:schemeClr val="lt1"/>
                </a:solidFill>
              </a:rPr>
              <a:t> Platobný systém</a:t>
            </a:r>
          </a:p>
        </p:txBody>
      </p:sp>
      <p:graphicFrame>
        <p:nvGraphicFramePr>
          <p:cNvPr id="25" name="Shape 25"/>
          <p:cNvGraphicFramePr/>
          <p:nvPr/>
        </p:nvGraphicFramePr>
        <p:xfrm>
          <a:off x="708372" y="329183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{217B986C-756E-427D-AA7A-EA5C0A46907C}</a:tableStyleId>
              </a:tblPr>
              <a:tblGrid>
                <a:gridCol w="1318375"/>
                <a:gridCol w="2833300"/>
              </a:tblGrid>
              <a:tr h="2160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k-SK" sz="1100" u="none" cap="none" strike="noStrike">
                          <a:solidFill>
                            <a:srgbClr val="3F3F3F"/>
                          </a:solidFill>
                        </a:rPr>
                        <a:t>Vypracovené pre: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k-SK" sz="1100">
                          <a:solidFill>
                            <a:srgbClr val="3F3F3F"/>
                          </a:solidFill>
                        </a:rPr>
                        <a:t>UPVII PS Lepsie služby</a:t>
                      </a:r>
                    </a:p>
                  </a:txBody>
                  <a:tcPr marT="45725" marB="45725" marR="91450" marL="91450"/>
                </a:tc>
              </a:tr>
              <a:tr h="2160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k-SK" sz="1100" u="none" cap="none" strike="noStrike">
                          <a:solidFill>
                            <a:srgbClr val="3F3F3F"/>
                          </a:solidFill>
                        </a:rPr>
                        <a:t>Predložené dňa: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sk-SK" sz="1100">
                          <a:solidFill>
                            <a:srgbClr val="3F3F3F"/>
                          </a:solidFill>
                        </a:rPr>
                        <a:t>26</a:t>
                      </a:r>
                      <a:r>
                        <a:rPr lang="sk-SK" sz="1100">
                          <a:solidFill>
                            <a:srgbClr val="3F3F3F"/>
                          </a:solidFill>
                        </a:rPr>
                        <a:t>.09.2017</a:t>
                      </a: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26" name="Shape 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0808" y="3018024"/>
            <a:ext cx="2090333" cy="188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251519" y="206912"/>
            <a:ext cx="7056900" cy="492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sk-SK" sz="2400">
                <a:solidFill>
                  <a:schemeClr val="lt1"/>
                </a:solidFill>
              </a:rPr>
              <a:t>eKolok » platobný systém</a:t>
            </a:r>
          </a:p>
        </p:txBody>
      </p:sp>
      <p:pic>
        <p:nvPicPr>
          <p:cNvPr descr="eKolok_PM - eKolok po lopate.png" id="33" name="Shape 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3408" y="851912"/>
            <a:ext cx="5657183" cy="41391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251519" y="206912"/>
            <a:ext cx="7056900" cy="492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sk-SK" sz="2400">
                <a:solidFill>
                  <a:schemeClr val="lt1"/>
                </a:solidFill>
              </a:rPr>
              <a:t>eKolok » platobný systém</a:t>
            </a:r>
          </a:p>
        </p:txBody>
      </p:sp>
      <p:pic>
        <p:nvPicPr>
          <p:cNvPr descr="eKolok_PM - eKolok 2.png" id="40" name="Shape 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2037" y="841625"/>
            <a:ext cx="8719926" cy="4237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2911825" y="1408900"/>
            <a:ext cx="2220600" cy="20232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" name="Shape 47"/>
          <p:cNvSpPr txBox="1"/>
          <p:nvPr>
            <p:ph type="title"/>
          </p:nvPr>
        </p:nvSpPr>
        <p:spPr>
          <a:xfrm>
            <a:off x="251519" y="206912"/>
            <a:ext cx="7056900" cy="492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sk-SK" sz="2400">
                <a:solidFill>
                  <a:schemeClr val="lt1"/>
                </a:solidFill>
              </a:rPr>
              <a:t>eKolok</a:t>
            </a:r>
            <a:r>
              <a:rPr b="1" lang="sk-SK" sz="2400">
                <a:solidFill>
                  <a:schemeClr val="lt1"/>
                </a:solidFill>
              </a:rPr>
              <a:t> » </a:t>
            </a:r>
            <a:r>
              <a:rPr b="1" lang="sk-SK" sz="2400">
                <a:solidFill>
                  <a:schemeClr val="lt1"/>
                </a:solidFill>
              </a:rPr>
              <a:t>platobný systém</a:t>
            </a:r>
          </a:p>
        </p:txBody>
      </p:sp>
      <p:sp>
        <p:nvSpPr>
          <p:cNvPr id="48" name="Shape 48"/>
          <p:cNvSpPr/>
          <p:nvPr/>
        </p:nvSpPr>
        <p:spPr>
          <a:xfrm>
            <a:off x="3399482" y="1607360"/>
            <a:ext cx="1375500" cy="973200"/>
          </a:xfrm>
          <a:custGeom>
            <a:pathLst>
              <a:path extrusionOk="0" h="120000" w="120000">
                <a:moveTo>
                  <a:pt x="91370" y="101600"/>
                </a:moveTo>
                <a:cubicBezTo>
                  <a:pt x="87715" y="101600"/>
                  <a:pt x="83451" y="100800"/>
                  <a:pt x="79796" y="98400"/>
                </a:cubicBezTo>
                <a:cubicBezTo>
                  <a:pt x="77360" y="98400"/>
                  <a:pt x="77360" y="98400"/>
                  <a:pt x="77360" y="98400"/>
                </a:cubicBezTo>
                <a:cubicBezTo>
                  <a:pt x="76751" y="98400"/>
                  <a:pt x="76751" y="98400"/>
                  <a:pt x="76751" y="98400"/>
                </a:cubicBezTo>
                <a:cubicBezTo>
                  <a:pt x="76751" y="97600"/>
                  <a:pt x="76751" y="97600"/>
                  <a:pt x="76751" y="97600"/>
                </a:cubicBezTo>
                <a:cubicBezTo>
                  <a:pt x="76751" y="96800"/>
                  <a:pt x="76751" y="96800"/>
                  <a:pt x="76751" y="96800"/>
                </a:cubicBezTo>
                <a:cubicBezTo>
                  <a:pt x="75532" y="95200"/>
                  <a:pt x="74314" y="94400"/>
                  <a:pt x="73096" y="92800"/>
                </a:cubicBezTo>
                <a:cubicBezTo>
                  <a:pt x="73096" y="112800"/>
                  <a:pt x="73096" y="112800"/>
                  <a:pt x="73096" y="112800"/>
                </a:cubicBezTo>
                <a:cubicBezTo>
                  <a:pt x="58477" y="112800"/>
                  <a:pt x="58477" y="112800"/>
                  <a:pt x="58477" y="112800"/>
                </a:cubicBezTo>
                <a:cubicBezTo>
                  <a:pt x="58477" y="84800"/>
                  <a:pt x="58477" y="84800"/>
                  <a:pt x="58477" y="84800"/>
                </a:cubicBezTo>
                <a:cubicBezTo>
                  <a:pt x="67005" y="84800"/>
                  <a:pt x="67005" y="84800"/>
                  <a:pt x="67005" y="84800"/>
                </a:cubicBezTo>
                <a:cubicBezTo>
                  <a:pt x="63350" y="78400"/>
                  <a:pt x="60913" y="69600"/>
                  <a:pt x="60913" y="60800"/>
                </a:cubicBezTo>
                <a:cubicBezTo>
                  <a:pt x="56649" y="60800"/>
                  <a:pt x="56649" y="60800"/>
                  <a:pt x="56649" y="60800"/>
                </a:cubicBezTo>
                <a:cubicBezTo>
                  <a:pt x="56649" y="48800"/>
                  <a:pt x="56649" y="48800"/>
                  <a:pt x="56649" y="48800"/>
                </a:cubicBezTo>
                <a:cubicBezTo>
                  <a:pt x="62131" y="48800"/>
                  <a:pt x="62131" y="48800"/>
                  <a:pt x="62131" y="48800"/>
                </a:cubicBezTo>
                <a:cubicBezTo>
                  <a:pt x="63959" y="36800"/>
                  <a:pt x="70050" y="27200"/>
                  <a:pt x="78578" y="22400"/>
                </a:cubicBezTo>
                <a:cubicBezTo>
                  <a:pt x="78578" y="12000"/>
                  <a:pt x="78578" y="12000"/>
                  <a:pt x="78578" y="12000"/>
                </a:cubicBezTo>
                <a:cubicBezTo>
                  <a:pt x="85888" y="12000"/>
                  <a:pt x="85888" y="12000"/>
                  <a:pt x="85888" y="12000"/>
                </a:cubicBezTo>
                <a:cubicBezTo>
                  <a:pt x="85888" y="18400"/>
                  <a:pt x="85888" y="18400"/>
                  <a:pt x="85888" y="18400"/>
                </a:cubicBezTo>
                <a:cubicBezTo>
                  <a:pt x="87715" y="18400"/>
                  <a:pt x="89543" y="17600"/>
                  <a:pt x="91370" y="17600"/>
                </a:cubicBezTo>
                <a:cubicBezTo>
                  <a:pt x="91370" y="7200"/>
                  <a:pt x="91370" y="7200"/>
                  <a:pt x="91370" y="7200"/>
                </a:cubicBezTo>
                <a:cubicBezTo>
                  <a:pt x="92588" y="7200"/>
                  <a:pt x="92588" y="7200"/>
                  <a:pt x="92588" y="7200"/>
                </a:cubicBezTo>
                <a:cubicBezTo>
                  <a:pt x="92588" y="0"/>
                  <a:pt x="92588" y="0"/>
                  <a:pt x="92588" y="0"/>
                </a:cubicBezTo>
                <a:cubicBezTo>
                  <a:pt x="38375" y="0"/>
                  <a:pt x="38375" y="0"/>
                  <a:pt x="38375" y="0"/>
                </a:cubicBezTo>
                <a:cubicBezTo>
                  <a:pt x="38375" y="7200"/>
                  <a:pt x="38375" y="7200"/>
                  <a:pt x="38375" y="7200"/>
                </a:cubicBezTo>
                <a:cubicBezTo>
                  <a:pt x="39593" y="7200"/>
                  <a:pt x="39593" y="7200"/>
                  <a:pt x="39593" y="7200"/>
                </a:cubicBezTo>
                <a:cubicBezTo>
                  <a:pt x="39593" y="35200"/>
                  <a:pt x="39593" y="35200"/>
                  <a:pt x="39593" y="35200"/>
                </a:cubicBezTo>
                <a:cubicBezTo>
                  <a:pt x="38375" y="35200"/>
                  <a:pt x="38375" y="35200"/>
                  <a:pt x="38375" y="35200"/>
                </a:cubicBezTo>
                <a:cubicBezTo>
                  <a:pt x="38375" y="43200"/>
                  <a:pt x="38375" y="43200"/>
                  <a:pt x="38375" y="43200"/>
                </a:cubicBezTo>
                <a:cubicBezTo>
                  <a:pt x="39593" y="43200"/>
                  <a:pt x="39593" y="43200"/>
                  <a:pt x="39593" y="43200"/>
                </a:cubicBezTo>
                <a:cubicBezTo>
                  <a:pt x="39593" y="71200"/>
                  <a:pt x="39593" y="71200"/>
                  <a:pt x="39593" y="71200"/>
                </a:cubicBezTo>
                <a:cubicBezTo>
                  <a:pt x="38375" y="71200"/>
                  <a:pt x="38375" y="71200"/>
                  <a:pt x="38375" y="71200"/>
                </a:cubicBezTo>
                <a:cubicBezTo>
                  <a:pt x="38375" y="78400"/>
                  <a:pt x="38375" y="78400"/>
                  <a:pt x="38375" y="78400"/>
                </a:cubicBezTo>
                <a:cubicBezTo>
                  <a:pt x="39593" y="78400"/>
                  <a:pt x="39593" y="78400"/>
                  <a:pt x="39593" y="78400"/>
                </a:cubicBezTo>
                <a:cubicBezTo>
                  <a:pt x="39593" y="112800"/>
                  <a:pt x="39593" y="112800"/>
                  <a:pt x="39593" y="112800"/>
                </a:cubicBezTo>
                <a:cubicBezTo>
                  <a:pt x="38375" y="112800"/>
                  <a:pt x="38375" y="112800"/>
                  <a:pt x="38375" y="112800"/>
                </a:cubicBezTo>
                <a:cubicBezTo>
                  <a:pt x="38375" y="120000"/>
                  <a:pt x="38375" y="120000"/>
                  <a:pt x="38375" y="120000"/>
                </a:cubicBezTo>
                <a:cubicBezTo>
                  <a:pt x="92588" y="120000"/>
                  <a:pt x="92588" y="120000"/>
                  <a:pt x="92588" y="120000"/>
                </a:cubicBezTo>
                <a:cubicBezTo>
                  <a:pt x="92588" y="112800"/>
                  <a:pt x="92588" y="112800"/>
                  <a:pt x="92588" y="112800"/>
                </a:cubicBezTo>
                <a:cubicBezTo>
                  <a:pt x="91370" y="112800"/>
                  <a:pt x="91370" y="112800"/>
                  <a:pt x="91370" y="112800"/>
                </a:cubicBezTo>
                <a:lnTo>
                  <a:pt x="91370" y="101600"/>
                </a:lnTo>
                <a:close/>
                <a:moveTo>
                  <a:pt x="67614" y="12000"/>
                </a:moveTo>
                <a:cubicBezTo>
                  <a:pt x="74923" y="12000"/>
                  <a:pt x="74923" y="12000"/>
                  <a:pt x="74923" y="12000"/>
                </a:cubicBezTo>
                <a:cubicBezTo>
                  <a:pt x="74923" y="24000"/>
                  <a:pt x="74923" y="24000"/>
                  <a:pt x="74923" y="24000"/>
                </a:cubicBezTo>
                <a:cubicBezTo>
                  <a:pt x="67614" y="24000"/>
                  <a:pt x="67614" y="24000"/>
                  <a:pt x="67614" y="24000"/>
                </a:cubicBezTo>
                <a:lnTo>
                  <a:pt x="67614" y="12000"/>
                </a:lnTo>
                <a:close/>
                <a:moveTo>
                  <a:pt x="56649" y="12000"/>
                </a:moveTo>
                <a:cubicBezTo>
                  <a:pt x="63959" y="12000"/>
                  <a:pt x="63959" y="12000"/>
                  <a:pt x="63959" y="12000"/>
                </a:cubicBezTo>
                <a:cubicBezTo>
                  <a:pt x="63959" y="24000"/>
                  <a:pt x="63959" y="24000"/>
                  <a:pt x="63959" y="24000"/>
                </a:cubicBezTo>
                <a:cubicBezTo>
                  <a:pt x="56649" y="24000"/>
                  <a:pt x="56649" y="24000"/>
                  <a:pt x="56649" y="24000"/>
                </a:cubicBezTo>
                <a:lnTo>
                  <a:pt x="56649" y="12000"/>
                </a:lnTo>
                <a:close/>
                <a:moveTo>
                  <a:pt x="45685" y="12000"/>
                </a:moveTo>
                <a:cubicBezTo>
                  <a:pt x="52994" y="12000"/>
                  <a:pt x="52994" y="12000"/>
                  <a:pt x="52994" y="12000"/>
                </a:cubicBezTo>
                <a:cubicBezTo>
                  <a:pt x="52994" y="24000"/>
                  <a:pt x="52994" y="24000"/>
                  <a:pt x="52994" y="24000"/>
                </a:cubicBezTo>
                <a:cubicBezTo>
                  <a:pt x="45685" y="24000"/>
                  <a:pt x="45685" y="24000"/>
                  <a:pt x="45685" y="24000"/>
                </a:cubicBezTo>
                <a:lnTo>
                  <a:pt x="45685" y="12000"/>
                </a:lnTo>
                <a:close/>
                <a:moveTo>
                  <a:pt x="45685" y="48800"/>
                </a:moveTo>
                <a:cubicBezTo>
                  <a:pt x="52994" y="48800"/>
                  <a:pt x="52994" y="48800"/>
                  <a:pt x="52994" y="48800"/>
                </a:cubicBezTo>
                <a:cubicBezTo>
                  <a:pt x="52994" y="60800"/>
                  <a:pt x="52994" y="60800"/>
                  <a:pt x="52994" y="60800"/>
                </a:cubicBezTo>
                <a:cubicBezTo>
                  <a:pt x="45685" y="60800"/>
                  <a:pt x="45685" y="60800"/>
                  <a:pt x="45685" y="60800"/>
                </a:cubicBezTo>
                <a:lnTo>
                  <a:pt x="45685" y="48800"/>
                </a:lnTo>
                <a:close/>
                <a:moveTo>
                  <a:pt x="54213" y="84800"/>
                </a:moveTo>
                <a:cubicBezTo>
                  <a:pt x="54213" y="97600"/>
                  <a:pt x="54213" y="97600"/>
                  <a:pt x="54213" y="97600"/>
                </a:cubicBezTo>
                <a:cubicBezTo>
                  <a:pt x="54213" y="98400"/>
                  <a:pt x="54213" y="98400"/>
                  <a:pt x="54213" y="98400"/>
                </a:cubicBezTo>
                <a:cubicBezTo>
                  <a:pt x="53604" y="98400"/>
                  <a:pt x="53604" y="98400"/>
                  <a:pt x="53604" y="98400"/>
                </a:cubicBezTo>
                <a:cubicBezTo>
                  <a:pt x="46294" y="98400"/>
                  <a:pt x="46294" y="98400"/>
                  <a:pt x="46294" y="98400"/>
                </a:cubicBezTo>
                <a:cubicBezTo>
                  <a:pt x="45685" y="98400"/>
                  <a:pt x="45685" y="98400"/>
                  <a:pt x="45685" y="98400"/>
                </a:cubicBezTo>
                <a:cubicBezTo>
                  <a:pt x="45685" y="97600"/>
                  <a:pt x="45685" y="97600"/>
                  <a:pt x="45685" y="97600"/>
                </a:cubicBezTo>
                <a:cubicBezTo>
                  <a:pt x="45685" y="84800"/>
                  <a:pt x="45685" y="84800"/>
                  <a:pt x="45685" y="84800"/>
                </a:cubicBezTo>
                <a:cubicBezTo>
                  <a:pt x="45685" y="84800"/>
                  <a:pt x="45685" y="84800"/>
                  <a:pt x="45685" y="84800"/>
                </a:cubicBezTo>
                <a:cubicBezTo>
                  <a:pt x="46294" y="84800"/>
                  <a:pt x="46294" y="84800"/>
                  <a:pt x="46294" y="84800"/>
                </a:cubicBezTo>
                <a:cubicBezTo>
                  <a:pt x="53604" y="84800"/>
                  <a:pt x="53604" y="84800"/>
                  <a:pt x="53604" y="84800"/>
                </a:cubicBezTo>
                <a:cubicBezTo>
                  <a:pt x="54213" y="84800"/>
                  <a:pt x="54213" y="84800"/>
                  <a:pt x="54213" y="84800"/>
                </a:cubicBezTo>
                <a:close/>
                <a:moveTo>
                  <a:pt x="0" y="35200"/>
                </a:moveTo>
                <a:cubicBezTo>
                  <a:pt x="1218" y="35200"/>
                  <a:pt x="1218" y="35200"/>
                  <a:pt x="1218" y="35200"/>
                </a:cubicBezTo>
                <a:cubicBezTo>
                  <a:pt x="1218" y="43200"/>
                  <a:pt x="1218" y="43200"/>
                  <a:pt x="1218" y="43200"/>
                </a:cubicBezTo>
                <a:cubicBezTo>
                  <a:pt x="2436" y="43200"/>
                  <a:pt x="2436" y="43200"/>
                  <a:pt x="2436" y="43200"/>
                </a:cubicBezTo>
                <a:cubicBezTo>
                  <a:pt x="2436" y="112800"/>
                  <a:pt x="2436" y="112800"/>
                  <a:pt x="2436" y="112800"/>
                </a:cubicBezTo>
                <a:cubicBezTo>
                  <a:pt x="1218" y="112800"/>
                  <a:pt x="1218" y="112800"/>
                  <a:pt x="1218" y="112800"/>
                </a:cubicBezTo>
                <a:cubicBezTo>
                  <a:pt x="1218" y="120000"/>
                  <a:pt x="1218" y="120000"/>
                  <a:pt x="1218" y="120000"/>
                </a:cubicBezTo>
                <a:cubicBezTo>
                  <a:pt x="34720" y="120000"/>
                  <a:pt x="34720" y="120000"/>
                  <a:pt x="34720" y="120000"/>
                </a:cubicBezTo>
                <a:cubicBezTo>
                  <a:pt x="34720" y="112800"/>
                  <a:pt x="34720" y="112800"/>
                  <a:pt x="34720" y="112800"/>
                </a:cubicBezTo>
                <a:cubicBezTo>
                  <a:pt x="34720" y="109600"/>
                  <a:pt x="34720" y="109600"/>
                  <a:pt x="34720" y="109600"/>
                </a:cubicBezTo>
                <a:cubicBezTo>
                  <a:pt x="35939" y="109600"/>
                  <a:pt x="35939" y="109600"/>
                  <a:pt x="35939" y="109600"/>
                </a:cubicBezTo>
                <a:cubicBezTo>
                  <a:pt x="35939" y="81600"/>
                  <a:pt x="35939" y="81600"/>
                  <a:pt x="35939" y="81600"/>
                </a:cubicBezTo>
                <a:cubicBezTo>
                  <a:pt x="34720" y="81600"/>
                  <a:pt x="34720" y="81600"/>
                  <a:pt x="34720" y="81600"/>
                </a:cubicBezTo>
                <a:cubicBezTo>
                  <a:pt x="34720" y="68800"/>
                  <a:pt x="34720" y="68800"/>
                  <a:pt x="34720" y="68800"/>
                </a:cubicBezTo>
                <a:cubicBezTo>
                  <a:pt x="35939" y="68800"/>
                  <a:pt x="35939" y="68800"/>
                  <a:pt x="35939" y="68800"/>
                </a:cubicBezTo>
                <a:cubicBezTo>
                  <a:pt x="35939" y="45600"/>
                  <a:pt x="35939" y="45600"/>
                  <a:pt x="35939" y="45600"/>
                </a:cubicBezTo>
                <a:cubicBezTo>
                  <a:pt x="34720" y="45600"/>
                  <a:pt x="34720" y="45600"/>
                  <a:pt x="34720" y="45600"/>
                </a:cubicBezTo>
                <a:cubicBezTo>
                  <a:pt x="34720" y="43200"/>
                  <a:pt x="34720" y="43200"/>
                  <a:pt x="34720" y="43200"/>
                </a:cubicBezTo>
                <a:cubicBezTo>
                  <a:pt x="34720" y="35200"/>
                  <a:pt x="34720" y="35200"/>
                  <a:pt x="34720" y="35200"/>
                </a:cubicBezTo>
                <a:cubicBezTo>
                  <a:pt x="34720" y="32800"/>
                  <a:pt x="34720" y="32800"/>
                  <a:pt x="34720" y="32800"/>
                </a:cubicBezTo>
                <a:cubicBezTo>
                  <a:pt x="35939" y="32800"/>
                  <a:pt x="35939" y="32800"/>
                  <a:pt x="35939" y="32800"/>
                </a:cubicBezTo>
                <a:cubicBezTo>
                  <a:pt x="35939" y="24800"/>
                  <a:pt x="35939" y="24800"/>
                  <a:pt x="35939" y="24800"/>
                </a:cubicBezTo>
                <a:cubicBezTo>
                  <a:pt x="28020" y="20000"/>
                  <a:pt x="28020" y="20000"/>
                  <a:pt x="28020" y="20000"/>
                </a:cubicBezTo>
                <a:lnTo>
                  <a:pt x="0" y="35200"/>
                </a:lnTo>
                <a:close/>
                <a:moveTo>
                  <a:pt x="15228" y="97600"/>
                </a:moveTo>
                <a:cubicBezTo>
                  <a:pt x="7918" y="97600"/>
                  <a:pt x="7918" y="97600"/>
                  <a:pt x="7918" y="97600"/>
                </a:cubicBezTo>
                <a:cubicBezTo>
                  <a:pt x="7918" y="84800"/>
                  <a:pt x="7918" y="84800"/>
                  <a:pt x="7918" y="84800"/>
                </a:cubicBezTo>
                <a:cubicBezTo>
                  <a:pt x="15228" y="84800"/>
                  <a:pt x="15228" y="84800"/>
                  <a:pt x="15228" y="84800"/>
                </a:cubicBezTo>
                <a:lnTo>
                  <a:pt x="15228" y="97600"/>
                </a:lnTo>
                <a:close/>
                <a:moveTo>
                  <a:pt x="15228" y="60800"/>
                </a:moveTo>
                <a:cubicBezTo>
                  <a:pt x="7918" y="60800"/>
                  <a:pt x="7918" y="60800"/>
                  <a:pt x="7918" y="60800"/>
                </a:cubicBezTo>
                <a:cubicBezTo>
                  <a:pt x="7918" y="48800"/>
                  <a:pt x="7918" y="48800"/>
                  <a:pt x="7918" y="48800"/>
                </a:cubicBezTo>
                <a:cubicBezTo>
                  <a:pt x="15228" y="48800"/>
                  <a:pt x="15228" y="48800"/>
                  <a:pt x="15228" y="48800"/>
                </a:cubicBezTo>
                <a:lnTo>
                  <a:pt x="15228" y="60800"/>
                </a:lnTo>
                <a:close/>
                <a:moveTo>
                  <a:pt x="26192" y="97600"/>
                </a:moveTo>
                <a:cubicBezTo>
                  <a:pt x="18883" y="97600"/>
                  <a:pt x="18883" y="97600"/>
                  <a:pt x="18883" y="97600"/>
                </a:cubicBezTo>
                <a:cubicBezTo>
                  <a:pt x="18883" y="84800"/>
                  <a:pt x="18883" y="84800"/>
                  <a:pt x="18883" y="84800"/>
                </a:cubicBezTo>
                <a:cubicBezTo>
                  <a:pt x="26192" y="84800"/>
                  <a:pt x="26192" y="84800"/>
                  <a:pt x="26192" y="84800"/>
                </a:cubicBezTo>
                <a:lnTo>
                  <a:pt x="26192" y="97600"/>
                </a:lnTo>
                <a:close/>
                <a:moveTo>
                  <a:pt x="26192" y="60800"/>
                </a:moveTo>
                <a:cubicBezTo>
                  <a:pt x="18883" y="60800"/>
                  <a:pt x="18883" y="60800"/>
                  <a:pt x="18883" y="60800"/>
                </a:cubicBezTo>
                <a:cubicBezTo>
                  <a:pt x="18883" y="48800"/>
                  <a:pt x="18883" y="48800"/>
                  <a:pt x="18883" y="48800"/>
                </a:cubicBezTo>
                <a:cubicBezTo>
                  <a:pt x="26192" y="48800"/>
                  <a:pt x="26192" y="48800"/>
                  <a:pt x="26192" y="48800"/>
                </a:cubicBezTo>
                <a:lnTo>
                  <a:pt x="26192" y="60800"/>
                </a:lnTo>
                <a:close/>
                <a:moveTo>
                  <a:pt x="109035" y="53600"/>
                </a:moveTo>
                <a:cubicBezTo>
                  <a:pt x="89543" y="76000"/>
                  <a:pt x="89543" y="76000"/>
                  <a:pt x="89543" y="76000"/>
                </a:cubicBezTo>
                <a:cubicBezTo>
                  <a:pt x="76751" y="61600"/>
                  <a:pt x="76751" y="61600"/>
                  <a:pt x="76751" y="61600"/>
                </a:cubicBezTo>
                <a:cubicBezTo>
                  <a:pt x="81624" y="54400"/>
                  <a:pt x="81624" y="54400"/>
                  <a:pt x="81624" y="54400"/>
                </a:cubicBezTo>
                <a:cubicBezTo>
                  <a:pt x="89543" y="62400"/>
                  <a:pt x="89543" y="62400"/>
                  <a:pt x="89543" y="62400"/>
                </a:cubicBezTo>
                <a:cubicBezTo>
                  <a:pt x="104162" y="45600"/>
                  <a:pt x="104162" y="45600"/>
                  <a:pt x="104162" y="45600"/>
                </a:cubicBezTo>
                <a:lnTo>
                  <a:pt x="109035" y="53600"/>
                </a:lnTo>
                <a:close/>
                <a:moveTo>
                  <a:pt x="92588" y="24000"/>
                </a:moveTo>
                <a:cubicBezTo>
                  <a:pt x="77969" y="24000"/>
                  <a:pt x="65786" y="40000"/>
                  <a:pt x="65786" y="60000"/>
                </a:cubicBezTo>
                <a:cubicBezTo>
                  <a:pt x="65786" y="79200"/>
                  <a:pt x="77969" y="95200"/>
                  <a:pt x="92588" y="95200"/>
                </a:cubicBezTo>
                <a:cubicBezTo>
                  <a:pt x="107817" y="95200"/>
                  <a:pt x="120000" y="79200"/>
                  <a:pt x="120000" y="60000"/>
                </a:cubicBezTo>
                <a:cubicBezTo>
                  <a:pt x="120000" y="40000"/>
                  <a:pt x="107817" y="24000"/>
                  <a:pt x="92588" y="24000"/>
                </a:cubicBezTo>
                <a:moveTo>
                  <a:pt x="92588" y="87200"/>
                </a:moveTo>
                <a:cubicBezTo>
                  <a:pt x="81624" y="87200"/>
                  <a:pt x="71878" y="74400"/>
                  <a:pt x="71878" y="60000"/>
                </a:cubicBezTo>
                <a:cubicBezTo>
                  <a:pt x="71878" y="44800"/>
                  <a:pt x="81624" y="32800"/>
                  <a:pt x="92588" y="32800"/>
                </a:cubicBezTo>
                <a:cubicBezTo>
                  <a:pt x="104162" y="32800"/>
                  <a:pt x="113299" y="44800"/>
                  <a:pt x="113299" y="60000"/>
                </a:cubicBezTo>
                <a:cubicBezTo>
                  <a:pt x="113299" y="74400"/>
                  <a:pt x="104162" y="87200"/>
                  <a:pt x="92588" y="87200"/>
                </a:cubicBezTo>
              </a:path>
            </a:pathLst>
          </a:custGeom>
          <a:solidFill>
            <a:srgbClr val="182F54"/>
          </a:solidFill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3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Shape 49"/>
          <p:cNvSpPr txBox="1"/>
          <p:nvPr/>
        </p:nvSpPr>
        <p:spPr>
          <a:xfrm>
            <a:off x="3291475" y="2672075"/>
            <a:ext cx="15915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sk-SK">
                <a:solidFill>
                  <a:schemeClr val="accent1"/>
                </a:solidFill>
              </a:rPr>
              <a:t>924 zapojených </a:t>
            </a:r>
            <a:r>
              <a:rPr b="1" lang="sk-SK" u="sng">
                <a:solidFill>
                  <a:schemeClr val="hlink"/>
                </a:solidFill>
                <a:hlinkClick r:id="rId3"/>
              </a:rPr>
              <a:t>úradov a súdov</a:t>
            </a:r>
          </a:p>
        </p:txBody>
      </p:sp>
      <p:grpSp>
        <p:nvGrpSpPr>
          <p:cNvPr id="50" name="Shape 50"/>
          <p:cNvGrpSpPr/>
          <p:nvPr/>
        </p:nvGrpSpPr>
        <p:grpSpPr>
          <a:xfrm>
            <a:off x="1660725" y="1545912"/>
            <a:ext cx="614400" cy="1289699"/>
            <a:chOff x="2121175" y="949749"/>
            <a:chExt cx="614400" cy="1289699"/>
          </a:xfrm>
        </p:grpSpPr>
        <p:pic>
          <p:nvPicPr>
            <p:cNvPr id="51" name="Shape 5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121200" y="949749"/>
              <a:ext cx="614338" cy="973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" name="Shape 52"/>
            <p:cNvSpPr txBox="1"/>
            <p:nvPr/>
          </p:nvSpPr>
          <p:spPr>
            <a:xfrm>
              <a:off x="2121175" y="1922949"/>
              <a:ext cx="614400" cy="31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b="1" lang="sk-SK" sz="1000">
                  <a:solidFill>
                    <a:schemeClr val="accent1"/>
                  </a:solidFill>
                </a:rPr>
                <a:t>345</a:t>
              </a:r>
              <a:r>
                <a:rPr lang="sk-SK" sz="1000">
                  <a:solidFill>
                    <a:schemeClr val="accent1"/>
                  </a:solidFill>
                </a:rPr>
                <a:t> kioskov</a:t>
              </a:r>
            </a:p>
          </p:txBody>
        </p:sp>
      </p:grpSp>
      <p:grpSp>
        <p:nvGrpSpPr>
          <p:cNvPr id="53" name="Shape 53"/>
          <p:cNvGrpSpPr/>
          <p:nvPr/>
        </p:nvGrpSpPr>
        <p:grpSpPr>
          <a:xfrm>
            <a:off x="2911812" y="3969948"/>
            <a:ext cx="971100" cy="920876"/>
            <a:chOff x="1899737" y="3956973"/>
            <a:chExt cx="971100" cy="920876"/>
          </a:xfrm>
        </p:grpSpPr>
        <p:sp>
          <p:nvSpPr>
            <p:cNvPr id="54" name="Shape 54"/>
            <p:cNvSpPr txBox="1"/>
            <p:nvPr/>
          </p:nvSpPr>
          <p:spPr>
            <a:xfrm>
              <a:off x="1899737" y="4609050"/>
              <a:ext cx="971100" cy="26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b="1" lang="sk-SK" sz="1000">
                  <a:solidFill>
                    <a:schemeClr val="accent1"/>
                  </a:solidFill>
                </a:rPr>
                <a:t>1192</a:t>
              </a:r>
              <a:r>
                <a:rPr lang="sk-SK" sz="1000">
                  <a:solidFill>
                    <a:schemeClr val="accent1"/>
                  </a:solidFill>
                </a:rPr>
                <a:t> čítačiek na úradoch</a:t>
              </a:r>
            </a:p>
          </p:txBody>
        </p:sp>
        <p:grpSp>
          <p:nvGrpSpPr>
            <p:cNvPr id="55" name="Shape 55"/>
            <p:cNvGrpSpPr/>
            <p:nvPr/>
          </p:nvGrpSpPr>
          <p:grpSpPr>
            <a:xfrm>
              <a:off x="1994808" y="3956973"/>
              <a:ext cx="780884" cy="623727"/>
              <a:chOff x="1994808" y="3956973"/>
              <a:chExt cx="780884" cy="623727"/>
            </a:xfrm>
          </p:grpSpPr>
          <p:pic>
            <p:nvPicPr>
              <p:cNvPr id="56" name="Shape 56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2200136" y="3969668"/>
                <a:ext cx="575556" cy="61103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7" name="Shape 57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1994808" y="3956973"/>
                <a:ext cx="239501" cy="61103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58" name="Shape 58"/>
          <p:cNvGrpSpPr/>
          <p:nvPr/>
        </p:nvGrpSpPr>
        <p:grpSpPr>
          <a:xfrm>
            <a:off x="251524" y="1931359"/>
            <a:ext cx="883525" cy="882927"/>
            <a:chOff x="610824" y="1868334"/>
            <a:chExt cx="883525" cy="882927"/>
          </a:xfrm>
        </p:grpSpPr>
        <p:pic>
          <p:nvPicPr>
            <p:cNvPr id="59" name="Shape 59"/>
            <p:cNvPicPr preferRelativeResize="0"/>
            <p:nvPr/>
          </p:nvPicPr>
          <p:blipFill>
            <a:blip r:embed="rId7">
              <a:alphaModFix amt="50000"/>
            </a:blip>
            <a:stretch>
              <a:fillRect/>
            </a:stretch>
          </p:blipFill>
          <p:spPr>
            <a:xfrm>
              <a:off x="610824" y="1868334"/>
              <a:ext cx="883414" cy="5664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0" name="Shape 60"/>
            <p:cNvSpPr txBox="1"/>
            <p:nvPr/>
          </p:nvSpPr>
          <p:spPr>
            <a:xfrm>
              <a:off x="610850" y="2434762"/>
              <a:ext cx="883500" cy="31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sk-SK" sz="900">
                  <a:solidFill>
                    <a:srgbClr val="999999"/>
                  </a:solidFill>
                </a:rPr>
                <a:t>nominály na 225</a:t>
              </a:r>
              <a:r>
                <a:rPr lang="sk-SK" sz="900">
                  <a:solidFill>
                    <a:srgbClr val="999999"/>
                  </a:solidFill>
                </a:rPr>
                <a:t> poštách</a:t>
              </a:r>
            </a:p>
          </p:txBody>
        </p:sp>
      </p:grpSp>
      <p:grpSp>
        <p:nvGrpSpPr>
          <p:cNvPr id="61" name="Shape 61"/>
          <p:cNvGrpSpPr/>
          <p:nvPr/>
        </p:nvGrpSpPr>
        <p:grpSpPr>
          <a:xfrm>
            <a:off x="4296025" y="4014374"/>
            <a:ext cx="836400" cy="832012"/>
            <a:chOff x="2329400" y="4122849"/>
            <a:chExt cx="836400" cy="832012"/>
          </a:xfrm>
        </p:grpSpPr>
        <p:pic>
          <p:nvPicPr>
            <p:cNvPr id="62" name="Shape 62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2440400" y="4122849"/>
              <a:ext cx="614400" cy="5729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3" name="Shape 63"/>
            <p:cNvSpPr txBox="1"/>
            <p:nvPr/>
          </p:nvSpPr>
          <p:spPr>
            <a:xfrm>
              <a:off x="2329400" y="4638362"/>
              <a:ext cx="836400" cy="31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wrap="square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b="1" lang="sk-SK" sz="1000">
                  <a:solidFill>
                    <a:schemeClr val="accent1"/>
                  </a:solidFill>
                </a:rPr>
                <a:t>506</a:t>
              </a:r>
              <a:r>
                <a:rPr lang="sk-SK" sz="1000">
                  <a:solidFill>
                    <a:schemeClr val="accent1"/>
                  </a:solidFill>
                </a:rPr>
                <a:t> SWP na úradoch</a:t>
              </a:r>
            </a:p>
          </p:txBody>
        </p:sp>
      </p:grpSp>
      <p:grpSp>
        <p:nvGrpSpPr>
          <p:cNvPr id="64" name="Shape 64"/>
          <p:cNvGrpSpPr/>
          <p:nvPr/>
        </p:nvGrpSpPr>
        <p:grpSpPr>
          <a:xfrm>
            <a:off x="6798475" y="1607337"/>
            <a:ext cx="714300" cy="1364999"/>
            <a:chOff x="5732800" y="897025"/>
            <a:chExt cx="714300" cy="1364999"/>
          </a:xfrm>
        </p:grpSpPr>
        <p:sp>
          <p:nvSpPr>
            <p:cNvPr id="65" name="Shape 65"/>
            <p:cNvSpPr txBox="1"/>
            <p:nvPr/>
          </p:nvSpPr>
          <p:spPr>
            <a:xfrm>
              <a:off x="5732800" y="1945525"/>
              <a:ext cx="714300" cy="31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b="1" lang="sk-SK" sz="1000">
                  <a:solidFill>
                    <a:schemeClr val="accent1"/>
                  </a:solidFill>
                </a:rPr>
                <a:t>647</a:t>
              </a:r>
              <a:r>
                <a:rPr lang="sk-SK" sz="1000">
                  <a:solidFill>
                    <a:schemeClr val="accent1"/>
                  </a:solidFill>
                </a:rPr>
                <a:t> inštalácií</a:t>
              </a:r>
            </a:p>
          </p:txBody>
        </p:sp>
        <p:pic>
          <p:nvPicPr>
            <p:cNvPr id="66" name="Shape 66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5817125" y="897025"/>
              <a:ext cx="545650" cy="10485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7" name="Shape 6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544375" y="3432107"/>
            <a:ext cx="1222499" cy="690666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Shape 68"/>
          <p:cNvSpPr txBox="1"/>
          <p:nvPr/>
        </p:nvSpPr>
        <p:spPr>
          <a:xfrm>
            <a:off x="6544375" y="4150975"/>
            <a:ext cx="1222500" cy="31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sk-SK" sz="1000">
                <a:solidFill>
                  <a:schemeClr val="accent1"/>
                </a:solidFill>
              </a:rPr>
              <a:t>1190</a:t>
            </a:r>
            <a:br>
              <a:rPr lang="sk-SK" sz="1000">
                <a:solidFill>
                  <a:schemeClr val="accent1"/>
                </a:solidFill>
              </a:rPr>
            </a:br>
            <a:r>
              <a:rPr lang="sk-SK" sz="1000">
                <a:solidFill>
                  <a:schemeClr val="accent1"/>
                </a:solidFill>
              </a:rPr>
              <a:t>používateľov</a:t>
            </a:r>
          </a:p>
        </p:txBody>
      </p:sp>
      <p:grpSp>
        <p:nvGrpSpPr>
          <p:cNvPr id="69" name="Shape 69"/>
          <p:cNvGrpSpPr/>
          <p:nvPr/>
        </p:nvGrpSpPr>
        <p:grpSpPr>
          <a:xfrm>
            <a:off x="356087" y="3432087"/>
            <a:ext cx="674400" cy="809100"/>
            <a:chOff x="5376899" y="3822300"/>
            <a:chExt cx="674400" cy="809100"/>
          </a:xfrm>
        </p:grpSpPr>
        <p:pic>
          <p:nvPicPr>
            <p:cNvPr id="70" name="Shape 70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5467800" y="3822300"/>
              <a:ext cx="492600" cy="492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1" name="Shape 71"/>
            <p:cNvSpPr txBox="1"/>
            <p:nvPr/>
          </p:nvSpPr>
          <p:spPr>
            <a:xfrm>
              <a:off x="5376899" y="4314900"/>
              <a:ext cx="674400" cy="31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b="1" lang="sk-SK" sz="1000">
                  <a:solidFill>
                    <a:schemeClr val="accent1"/>
                  </a:solidFill>
                </a:rPr>
                <a:t>314</a:t>
              </a:r>
              <a:br>
                <a:rPr lang="sk-SK" sz="1000">
                  <a:solidFill>
                    <a:schemeClr val="accent1"/>
                  </a:solidFill>
                </a:rPr>
              </a:br>
              <a:r>
                <a:rPr lang="sk-SK" sz="1000">
                  <a:solidFill>
                    <a:schemeClr val="accent1"/>
                  </a:solidFill>
                </a:rPr>
                <a:t>pôšt</a:t>
              </a:r>
            </a:p>
          </p:txBody>
        </p:sp>
      </p:grpSp>
      <p:grpSp>
        <p:nvGrpSpPr>
          <p:cNvPr id="72" name="Shape 72"/>
          <p:cNvGrpSpPr/>
          <p:nvPr/>
        </p:nvGrpSpPr>
        <p:grpSpPr>
          <a:xfrm>
            <a:off x="1600725" y="3373013"/>
            <a:ext cx="674400" cy="927274"/>
            <a:chOff x="3811800" y="4027600"/>
            <a:chExt cx="674400" cy="927274"/>
          </a:xfrm>
        </p:grpSpPr>
        <p:sp>
          <p:nvSpPr>
            <p:cNvPr id="73" name="Shape 73"/>
            <p:cNvSpPr/>
            <p:nvPr/>
          </p:nvSpPr>
          <p:spPr>
            <a:xfrm>
              <a:off x="3887999" y="4027600"/>
              <a:ext cx="522000" cy="537000"/>
            </a:xfrm>
            <a:custGeom>
              <a:pathLst>
                <a:path extrusionOk="0" h="120000" w="120000">
                  <a:moveTo>
                    <a:pt x="106794" y="48229"/>
                  </a:moveTo>
                  <a:cubicBezTo>
                    <a:pt x="13205" y="48229"/>
                    <a:pt x="13205" y="48229"/>
                    <a:pt x="13205" y="48229"/>
                  </a:cubicBezTo>
                  <a:cubicBezTo>
                    <a:pt x="13205" y="40765"/>
                    <a:pt x="13205" y="40765"/>
                    <a:pt x="13205" y="40765"/>
                  </a:cubicBezTo>
                  <a:cubicBezTo>
                    <a:pt x="106794" y="40765"/>
                    <a:pt x="106794" y="40765"/>
                    <a:pt x="106794" y="40765"/>
                  </a:cubicBezTo>
                  <a:lnTo>
                    <a:pt x="106794" y="48229"/>
                  </a:lnTo>
                  <a:close/>
                  <a:moveTo>
                    <a:pt x="7464" y="110239"/>
                  </a:moveTo>
                  <a:cubicBezTo>
                    <a:pt x="112535" y="110239"/>
                    <a:pt x="112535" y="110239"/>
                    <a:pt x="112535" y="110239"/>
                  </a:cubicBezTo>
                  <a:cubicBezTo>
                    <a:pt x="112535" y="102775"/>
                    <a:pt x="112535" y="102775"/>
                    <a:pt x="112535" y="102775"/>
                  </a:cubicBezTo>
                  <a:cubicBezTo>
                    <a:pt x="7464" y="102775"/>
                    <a:pt x="7464" y="102775"/>
                    <a:pt x="7464" y="102775"/>
                  </a:cubicBezTo>
                  <a:lnTo>
                    <a:pt x="7464" y="110239"/>
                  </a:lnTo>
                  <a:close/>
                  <a:moveTo>
                    <a:pt x="2296" y="119999"/>
                  </a:moveTo>
                  <a:cubicBezTo>
                    <a:pt x="117703" y="119999"/>
                    <a:pt x="117703" y="119999"/>
                    <a:pt x="117703" y="119999"/>
                  </a:cubicBezTo>
                  <a:cubicBezTo>
                    <a:pt x="117703" y="112535"/>
                    <a:pt x="117703" y="112535"/>
                    <a:pt x="117703" y="112535"/>
                  </a:cubicBezTo>
                  <a:cubicBezTo>
                    <a:pt x="2296" y="112535"/>
                    <a:pt x="2296" y="112535"/>
                    <a:pt x="2296" y="112535"/>
                  </a:cubicBezTo>
                  <a:lnTo>
                    <a:pt x="2296" y="119999"/>
                  </a:lnTo>
                  <a:close/>
                  <a:moveTo>
                    <a:pt x="104497" y="56267"/>
                  </a:moveTo>
                  <a:cubicBezTo>
                    <a:pt x="104497" y="50526"/>
                    <a:pt x="104497" y="50526"/>
                    <a:pt x="104497" y="50526"/>
                  </a:cubicBezTo>
                  <a:cubicBezTo>
                    <a:pt x="91291" y="50526"/>
                    <a:pt x="91291" y="50526"/>
                    <a:pt x="91291" y="50526"/>
                  </a:cubicBezTo>
                  <a:cubicBezTo>
                    <a:pt x="91291" y="56267"/>
                    <a:pt x="91291" y="56267"/>
                    <a:pt x="91291" y="56267"/>
                  </a:cubicBezTo>
                  <a:cubicBezTo>
                    <a:pt x="93014" y="56267"/>
                    <a:pt x="93014" y="56267"/>
                    <a:pt x="93014" y="56267"/>
                  </a:cubicBezTo>
                  <a:cubicBezTo>
                    <a:pt x="93014" y="95311"/>
                    <a:pt x="93014" y="95311"/>
                    <a:pt x="93014" y="95311"/>
                  </a:cubicBezTo>
                  <a:cubicBezTo>
                    <a:pt x="91291" y="95311"/>
                    <a:pt x="91291" y="95311"/>
                    <a:pt x="91291" y="95311"/>
                  </a:cubicBezTo>
                  <a:cubicBezTo>
                    <a:pt x="91291" y="100478"/>
                    <a:pt x="91291" y="100478"/>
                    <a:pt x="91291" y="100478"/>
                  </a:cubicBezTo>
                  <a:cubicBezTo>
                    <a:pt x="104497" y="100478"/>
                    <a:pt x="104497" y="100478"/>
                    <a:pt x="104497" y="100478"/>
                  </a:cubicBezTo>
                  <a:cubicBezTo>
                    <a:pt x="104497" y="95311"/>
                    <a:pt x="104497" y="95311"/>
                    <a:pt x="104497" y="95311"/>
                  </a:cubicBezTo>
                  <a:cubicBezTo>
                    <a:pt x="102775" y="95311"/>
                    <a:pt x="102775" y="95311"/>
                    <a:pt x="102775" y="95311"/>
                  </a:cubicBezTo>
                  <a:cubicBezTo>
                    <a:pt x="102775" y="56267"/>
                    <a:pt x="102775" y="56267"/>
                    <a:pt x="102775" y="56267"/>
                  </a:cubicBezTo>
                  <a:lnTo>
                    <a:pt x="104497" y="56267"/>
                  </a:lnTo>
                  <a:close/>
                  <a:moveTo>
                    <a:pt x="28133" y="56267"/>
                  </a:moveTo>
                  <a:cubicBezTo>
                    <a:pt x="28133" y="50526"/>
                    <a:pt x="28133" y="50526"/>
                    <a:pt x="28133" y="50526"/>
                  </a:cubicBezTo>
                  <a:cubicBezTo>
                    <a:pt x="15502" y="50526"/>
                    <a:pt x="15502" y="50526"/>
                    <a:pt x="15502" y="50526"/>
                  </a:cubicBezTo>
                  <a:cubicBezTo>
                    <a:pt x="15502" y="56267"/>
                    <a:pt x="15502" y="56267"/>
                    <a:pt x="15502" y="56267"/>
                  </a:cubicBezTo>
                  <a:cubicBezTo>
                    <a:pt x="17224" y="56267"/>
                    <a:pt x="17224" y="56267"/>
                    <a:pt x="17224" y="56267"/>
                  </a:cubicBezTo>
                  <a:cubicBezTo>
                    <a:pt x="17224" y="95311"/>
                    <a:pt x="17224" y="95311"/>
                    <a:pt x="17224" y="95311"/>
                  </a:cubicBezTo>
                  <a:cubicBezTo>
                    <a:pt x="15502" y="95311"/>
                    <a:pt x="15502" y="95311"/>
                    <a:pt x="15502" y="95311"/>
                  </a:cubicBezTo>
                  <a:cubicBezTo>
                    <a:pt x="15502" y="100478"/>
                    <a:pt x="15502" y="100478"/>
                    <a:pt x="15502" y="100478"/>
                  </a:cubicBezTo>
                  <a:cubicBezTo>
                    <a:pt x="28133" y="100478"/>
                    <a:pt x="28133" y="100478"/>
                    <a:pt x="28133" y="100478"/>
                  </a:cubicBezTo>
                  <a:cubicBezTo>
                    <a:pt x="28133" y="95311"/>
                    <a:pt x="28133" y="95311"/>
                    <a:pt x="28133" y="95311"/>
                  </a:cubicBezTo>
                  <a:cubicBezTo>
                    <a:pt x="26985" y="95311"/>
                    <a:pt x="26985" y="95311"/>
                    <a:pt x="26985" y="95311"/>
                  </a:cubicBezTo>
                  <a:cubicBezTo>
                    <a:pt x="26985" y="56267"/>
                    <a:pt x="26985" y="56267"/>
                    <a:pt x="26985" y="56267"/>
                  </a:cubicBezTo>
                  <a:lnTo>
                    <a:pt x="28133" y="56267"/>
                  </a:lnTo>
                  <a:close/>
                  <a:moveTo>
                    <a:pt x="79234" y="56267"/>
                  </a:moveTo>
                  <a:cubicBezTo>
                    <a:pt x="79234" y="50526"/>
                    <a:pt x="79234" y="50526"/>
                    <a:pt x="79234" y="50526"/>
                  </a:cubicBezTo>
                  <a:cubicBezTo>
                    <a:pt x="66028" y="50526"/>
                    <a:pt x="66028" y="50526"/>
                    <a:pt x="66028" y="50526"/>
                  </a:cubicBezTo>
                  <a:cubicBezTo>
                    <a:pt x="66028" y="56267"/>
                    <a:pt x="66028" y="56267"/>
                    <a:pt x="66028" y="56267"/>
                  </a:cubicBezTo>
                  <a:cubicBezTo>
                    <a:pt x="67751" y="56267"/>
                    <a:pt x="67751" y="56267"/>
                    <a:pt x="67751" y="56267"/>
                  </a:cubicBezTo>
                  <a:cubicBezTo>
                    <a:pt x="67751" y="95311"/>
                    <a:pt x="67751" y="95311"/>
                    <a:pt x="67751" y="95311"/>
                  </a:cubicBezTo>
                  <a:cubicBezTo>
                    <a:pt x="66028" y="95311"/>
                    <a:pt x="66028" y="95311"/>
                    <a:pt x="66028" y="95311"/>
                  </a:cubicBezTo>
                  <a:cubicBezTo>
                    <a:pt x="66028" y="100478"/>
                    <a:pt x="66028" y="100478"/>
                    <a:pt x="66028" y="100478"/>
                  </a:cubicBezTo>
                  <a:cubicBezTo>
                    <a:pt x="79234" y="100478"/>
                    <a:pt x="79234" y="100478"/>
                    <a:pt x="79234" y="100478"/>
                  </a:cubicBezTo>
                  <a:cubicBezTo>
                    <a:pt x="79234" y="95311"/>
                    <a:pt x="79234" y="95311"/>
                    <a:pt x="79234" y="95311"/>
                  </a:cubicBezTo>
                  <a:cubicBezTo>
                    <a:pt x="77511" y="95311"/>
                    <a:pt x="77511" y="95311"/>
                    <a:pt x="77511" y="95311"/>
                  </a:cubicBezTo>
                  <a:cubicBezTo>
                    <a:pt x="77511" y="56267"/>
                    <a:pt x="77511" y="56267"/>
                    <a:pt x="77511" y="56267"/>
                  </a:cubicBezTo>
                  <a:lnTo>
                    <a:pt x="79234" y="56267"/>
                  </a:lnTo>
                  <a:close/>
                  <a:moveTo>
                    <a:pt x="53971" y="56267"/>
                  </a:moveTo>
                  <a:cubicBezTo>
                    <a:pt x="53971" y="50526"/>
                    <a:pt x="53971" y="50526"/>
                    <a:pt x="53971" y="50526"/>
                  </a:cubicBezTo>
                  <a:cubicBezTo>
                    <a:pt x="40765" y="50526"/>
                    <a:pt x="40765" y="50526"/>
                    <a:pt x="40765" y="50526"/>
                  </a:cubicBezTo>
                  <a:cubicBezTo>
                    <a:pt x="40765" y="56267"/>
                    <a:pt x="40765" y="56267"/>
                    <a:pt x="40765" y="56267"/>
                  </a:cubicBezTo>
                  <a:cubicBezTo>
                    <a:pt x="42488" y="56267"/>
                    <a:pt x="42488" y="56267"/>
                    <a:pt x="42488" y="56267"/>
                  </a:cubicBezTo>
                  <a:cubicBezTo>
                    <a:pt x="42488" y="95311"/>
                    <a:pt x="42488" y="95311"/>
                    <a:pt x="42488" y="95311"/>
                  </a:cubicBezTo>
                  <a:cubicBezTo>
                    <a:pt x="40765" y="95311"/>
                    <a:pt x="40765" y="95311"/>
                    <a:pt x="40765" y="95311"/>
                  </a:cubicBezTo>
                  <a:cubicBezTo>
                    <a:pt x="40765" y="100478"/>
                    <a:pt x="40765" y="100478"/>
                    <a:pt x="40765" y="100478"/>
                  </a:cubicBezTo>
                  <a:cubicBezTo>
                    <a:pt x="53971" y="100478"/>
                    <a:pt x="53971" y="100478"/>
                    <a:pt x="53971" y="100478"/>
                  </a:cubicBezTo>
                  <a:cubicBezTo>
                    <a:pt x="53971" y="95311"/>
                    <a:pt x="53971" y="95311"/>
                    <a:pt x="53971" y="95311"/>
                  </a:cubicBezTo>
                  <a:cubicBezTo>
                    <a:pt x="52248" y="95311"/>
                    <a:pt x="52248" y="95311"/>
                    <a:pt x="52248" y="95311"/>
                  </a:cubicBezTo>
                  <a:cubicBezTo>
                    <a:pt x="52248" y="56267"/>
                    <a:pt x="52248" y="56267"/>
                    <a:pt x="52248" y="56267"/>
                  </a:cubicBezTo>
                  <a:lnTo>
                    <a:pt x="53971" y="56267"/>
                  </a:lnTo>
                  <a:close/>
                  <a:moveTo>
                    <a:pt x="119999" y="38468"/>
                  </a:moveTo>
                  <a:cubicBezTo>
                    <a:pt x="0" y="38468"/>
                    <a:pt x="0" y="38468"/>
                    <a:pt x="0" y="38468"/>
                  </a:cubicBezTo>
                  <a:cubicBezTo>
                    <a:pt x="59712" y="0"/>
                    <a:pt x="59712" y="0"/>
                    <a:pt x="59712" y="0"/>
                  </a:cubicBezTo>
                  <a:lnTo>
                    <a:pt x="119999" y="38468"/>
                  </a:lnTo>
                  <a:close/>
                  <a:moveTo>
                    <a:pt x="66602" y="26411"/>
                  </a:moveTo>
                  <a:cubicBezTo>
                    <a:pt x="66602" y="22966"/>
                    <a:pt x="63732" y="20095"/>
                    <a:pt x="59712" y="20095"/>
                  </a:cubicBezTo>
                  <a:cubicBezTo>
                    <a:pt x="56267" y="20095"/>
                    <a:pt x="53397" y="22966"/>
                    <a:pt x="53397" y="26411"/>
                  </a:cubicBezTo>
                  <a:cubicBezTo>
                    <a:pt x="53397" y="30430"/>
                    <a:pt x="56267" y="33301"/>
                    <a:pt x="59712" y="33301"/>
                  </a:cubicBezTo>
                  <a:cubicBezTo>
                    <a:pt x="63732" y="33301"/>
                    <a:pt x="66602" y="30430"/>
                    <a:pt x="66602" y="26411"/>
                  </a:cubicBezTo>
                  <a:close/>
                </a:path>
              </a:pathLst>
            </a:custGeom>
            <a:solidFill>
              <a:srgbClr val="182F54"/>
            </a:solidFill>
            <a:ln>
              <a:noFill/>
            </a:ln>
          </p:spPr>
          <p:txBody>
            <a:bodyPr anchorCtr="0" anchor="t" bIns="45700" lIns="91425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None/>
              </a:pPr>
              <a:r>
                <a:t/>
              </a:r>
              <a:endParaRPr sz="3600">
                <a:solidFill>
                  <a:srgbClr val="1123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Shape 74"/>
            <p:cNvSpPr txBox="1"/>
            <p:nvPr/>
          </p:nvSpPr>
          <p:spPr>
            <a:xfrm>
              <a:off x="3811800" y="4567575"/>
              <a:ext cx="674400" cy="387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sk-SK" sz="1000">
                  <a:solidFill>
                    <a:schemeClr val="accent1"/>
                  </a:solidFill>
                </a:rPr>
                <a:t>bankový prevod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251519" y="206912"/>
            <a:ext cx="7056900" cy="492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sk-SK" sz="2400">
                <a:solidFill>
                  <a:schemeClr val="lt1"/>
                </a:solidFill>
              </a:rPr>
              <a:t>eKolok » IS PEP v číslach k 31.8.2017</a:t>
            </a:r>
          </a:p>
        </p:txBody>
      </p:sp>
      <p:pic>
        <p:nvPicPr>
          <p:cNvPr descr="pocet_PnU.png"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979225"/>
            <a:ext cx="3415923" cy="193621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iste_saldo.png" id="82" name="Shape 82"/>
          <p:cNvPicPr preferRelativeResize="0"/>
          <p:nvPr/>
        </p:nvPicPr>
        <p:blipFill rotWithShape="1">
          <a:blip r:embed="rId4">
            <a:alphaModFix/>
          </a:blip>
          <a:srcRect b="0" l="3712" r="3703" t="0"/>
          <a:stretch/>
        </p:blipFill>
        <p:spPr>
          <a:xfrm>
            <a:off x="152400" y="3014125"/>
            <a:ext cx="3415935" cy="2053173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 txBox="1"/>
          <p:nvPr/>
        </p:nvSpPr>
        <p:spPr>
          <a:xfrm>
            <a:off x="979200" y="4141125"/>
            <a:ext cx="2557200" cy="5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r>
              <a:rPr b="1" lang="sk-SK" sz="2400">
                <a:solidFill>
                  <a:srgbClr val="FFFFFF"/>
                </a:solidFill>
              </a:rPr>
              <a:t>510 968 003,01 €</a:t>
            </a:r>
          </a:p>
        </p:txBody>
      </p:sp>
      <p:sp>
        <p:nvSpPr>
          <p:cNvPr id="84" name="Shape 84"/>
          <p:cNvSpPr txBox="1"/>
          <p:nvPr/>
        </p:nvSpPr>
        <p:spPr>
          <a:xfrm>
            <a:off x="979200" y="2007525"/>
            <a:ext cx="2557200" cy="5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r>
              <a:rPr b="1" lang="sk-SK" sz="2400">
                <a:solidFill>
                  <a:srgbClr val="FFFFFF"/>
                </a:solidFill>
              </a:rPr>
              <a:t>2 946 140</a:t>
            </a:r>
          </a:p>
        </p:txBody>
      </p:sp>
      <p:pic>
        <p:nvPicPr>
          <p:cNvPr descr="pocet_platieb.png" id="85" name="Shape 85"/>
          <p:cNvPicPr preferRelativeResize="0"/>
          <p:nvPr/>
        </p:nvPicPr>
        <p:blipFill rotWithShape="1">
          <a:blip r:embed="rId5">
            <a:alphaModFix/>
          </a:blip>
          <a:srcRect b="0" l="29" r="19" t="0"/>
          <a:stretch/>
        </p:blipFill>
        <p:spPr>
          <a:xfrm>
            <a:off x="4988476" y="908144"/>
            <a:ext cx="3415923" cy="193723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uma_platieb.png" id="86" name="Shape 8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966612" y="3014125"/>
            <a:ext cx="3620337" cy="2053174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 txBox="1"/>
          <p:nvPr/>
        </p:nvSpPr>
        <p:spPr>
          <a:xfrm>
            <a:off x="5703600" y="2007525"/>
            <a:ext cx="2557200" cy="5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r>
              <a:rPr b="1" lang="sk-SK" sz="2400">
                <a:solidFill>
                  <a:srgbClr val="FFFFFF"/>
                </a:solidFill>
              </a:rPr>
              <a:t>cca. 15 000 000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251519" y="206912"/>
            <a:ext cx="7056900" cy="492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sk-SK" sz="2400">
                <a:solidFill>
                  <a:schemeClr val="lt1"/>
                </a:solidFill>
              </a:rPr>
              <a:t>eKolok » rozvoj IS PEP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96765" y="851912"/>
            <a:ext cx="4950468" cy="41391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251519" y="206912"/>
            <a:ext cx="7056900" cy="492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sk-SK" sz="2400">
                <a:solidFill>
                  <a:schemeClr val="lt1"/>
                </a:solidFill>
              </a:rPr>
              <a:t>eKolok » poskytovanie služieb</a:t>
            </a:r>
          </a:p>
        </p:txBody>
      </p:sp>
      <p:pic>
        <p:nvPicPr>
          <p:cNvPr descr="Platobny modul a sluzba eKolok - Copy of 2B.png" id="101" name="Shape 1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5550" y="887775"/>
            <a:ext cx="4941975" cy="4255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267301" y="2515625"/>
            <a:ext cx="8609400" cy="492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sk-SK" sz="2400">
                <a:solidFill>
                  <a:schemeClr val="dk2"/>
                </a:solidFill>
              </a:rPr>
              <a:t>Ďakujem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JUMP colors">
      <a:dk1>
        <a:srgbClr val="000000"/>
      </a:dk1>
      <a:lt1>
        <a:srgbClr val="FFFFFF"/>
      </a:lt1>
      <a:dk2>
        <a:srgbClr val="282864"/>
      </a:dk2>
      <a:lt2>
        <a:srgbClr val="D8D8D8"/>
      </a:lt2>
      <a:accent1>
        <a:srgbClr val="282864"/>
      </a:accent1>
      <a:accent2>
        <a:srgbClr val="F55A5A"/>
      </a:accent2>
      <a:accent3>
        <a:srgbClr val="8787CF"/>
      </a:accent3>
      <a:accent4>
        <a:srgbClr val="FAACAC"/>
      </a:accent4>
      <a:accent5>
        <a:srgbClr val="ABABAB"/>
      </a:accent5>
      <a:accent6>
        <a:srgbClr val="0070C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0F16249E6FE61498BFB51A825EE2971" ma:contentTypeVersion="1" ma:contentTypeDescription="Umožňuje vytvoriť nový dokument." ma:contentTypeScope="" ma:versionID="94497ba36c9a1f669a6ba779774874f4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CTYWSUCD3UHA-141091253-62</_dlc_DocId>
    <_dlc_DocIdUrl xmlns="af457a4c-de28-4d38-bda9-e56a61b168cd">
      <Url>https://sp1.prod.metais.local/lepsie-sluzby/_layouts/15/DocIdRedir.aspx?ID=CTYWSUCD3UHA-141091253-62</Url>
      <Description>CTYWSUCD3UHA-141091253-62</Description>
    </_dlc_DocIdUrl>
  </documentManagement>
</p:properties>
</file>

<file path=customXml/itemProps1.xml><?xml version="1.0" encoding="utf-8"?>
<ds:datastoreItem xmlns:ds="http://schemas.openxmlformats.org/officeDocument/2006/customXml" ds:itemID="{AC62D0F3-0278-44D1-A89E-89376177E0FB}"/>
</file>

<file path=customXml/itemProps2.xml><?xml version="1.0" encoding="utf-8"?>
<ds:datastoreItem xmlns:ds="http://schemas.openxmlformats.org/officeDocument/2006/customXml" ds:itemID="{F2FC1B0B-F300-439C-BA6D-1BB122995E9F}"/>
</file>

<file path=customXml/itemProps3.xml><?xml version="1.0" encoding="utf-8"?>
<ds:datastoreItem xmlns:ds="http://schemas.openxmlformats.org/officeDocument/2006/customXml" ds:itemID="{B41E9E33-CE5F-4250-B993-38BDBF55BEB0}"/>
</file>

<file path=customXml/itemProps4.xml><?xml version="1.0" encoding="utf-8"?>
<ds:datastoreItem xmlns:ds="http://schemas.openxmlformats.org/officeDocument/2006/customXml" ds:itemID="{98C70FE9-4F49-401F-A09E-F88B45749046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0x01010060F16249E6FE61498BFB51A825EE2971</vt:lpwstr>
  </property>
  <property fmtid="{D5CDD505-2E9C-101B-9397-08002B2CF9AE}" pid="3" name="_dlc_DocIdItemGuid">
    <vt:lpwstr>61b76832-8e4e-4f6a-bd0a-9545f99e1b17</vt:lpwstr>
  </property>
</Properties>
</file>