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18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19.xml" ContentType="application/vnd.openxmlformats-officedocument.presentationml.slide+xml"/>
  <Override PartName="/ppt/slides/slide14.xml" ContentType="application/vnd.openxmlformats-officedocument.presentationml.slide+xml"/>
  <Override PartName="/ppt/slides/slide16.xml" ContentType="application/vnd.openxmlformats-officedocument.presentationml.slide+xml"/>
  <Override PartName="/ppt/slides/slide15.xml" ContentType="application/vnd.openxmlformats-officedocument.presentationml.slide+xml"/>
  <Override PartName="/ppt/slides/slide17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3.xml" ContentType="application/vnd.openxmlformats-officedocument.presentationml.notesSlid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2.xml" ContentType="application/vnd.openxmlformats-officedocument.presentationml.notesSlide+xml"/>
  <Override PartName="/ppt/notesSlides/notesSlide1.xml" ContentType="application/vnd.openxmlformats-officedocument.presentationml.notesSlide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handoutMasters/handoutMaster1.xml" ContentType="application/vnd.openxmlformats-officedocument.presentationml.handoutMaster+xml"/>
  <Override PartName="/ppt/theme/theme3.xml" ContentType="application/vnd.openxmlformats-officedocument.theme+xml"/>
  <Override PartName="/ppt/theme/theme2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12" r:id="rId2"/>
    <p:sldId id="310" r:id="rId3"/>
    <p:sldId id="311" r:id="rId4"/>
    <p:sldId id="313" r:id="rId5"/>
    <p:sldId id="314" r:id="rId6"/>
    <p:sldId id="315" r:id="rId7"/>
    <p:sldId id="328" r:id="rId8"/>
    <p:sldId id="316" r:id="rId9"/>
    <p:sldId id="308" r:id="rId10"/>
    <p:sldId id="309" r:id="rId11"/>
    <p:sldId id="327" r:id="rId12"/>
    <p:sldId id="326" r:id="rId13"/>
    <p:sldId id="317" r:id="rId14"/>
    <p:sldId id="318" r:id="rId15"/>
    <p:sldId id="319" r:id="rId16"/>
    <p:sldId id="320" r:id="rId17"/>
    <p:sldId id="321" r:id="rId18"/>
    <p:sldId id="322" r:id="rId19"/>
    <p:sldId id="323" r:id="rId20"/>
    <p:sldId id="324" r:id="rId21"/>
    <p:sldId id="325" r:id="rId22"/>
  </p:sldIdLst>
  <p:sldSz cx="12192000" cy="6858000"/>
  <p:notesSz cx="6858000" cy="9144000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omáš Revaj" initials="TR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588" autoAdjust="0"/>
    <p:restoredTop sz="95958"/>
  </p:normalViewPr>
  <p:slideViewPr>
    <p:cSldViewPr snapToGrid="0">
      <p:cViewPr>
        <p:scale>
          <a:sx n="100" d="100"/>
          <a:sy n="100" d="100"/>
        </p:scale>
        <p:origin x="824" y="1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presProps" Target="presProps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1" Type="http://schemas.openxmlformats.org/officeDocument/2006/relationships/slide" Target="slides/slide20.xml"/><Relationship Id="rId3" Type="http://schemas.openxmlformats.org/officeDocument/2006/relationships/slide" Target="slides/slide2.xml"/><Relationship Id="rId25" Type="http://schemas.openxmlformats.org/officeDocument/2006/relationships/commentAuthors" Target="commentAuthors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7" Type="http://schemas.openxmlformats.org/officeDocument/2006/relationships/slide" Target="slides/slide6.xml"/><Relationship Id="rId33" Type="http://schemas.openxmlformats.org/officeDocument/2006/relationships/customXml" Target="../customXml/item4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6" Type="http://schemas.openxmlformats.org/officeDocument/2006/relationships/slide" Target="slides/slide15.xml"/><Relationship Id="rId2" Type="http://schemas.openxmlformats.org/officeDocument/2006/relationships/slide" Target="slides/slide1.xml"/><Relationship Id="rId24" Type="http://schemas.openxmlformats.org/officeDocument/2006/relationships/handoutMaster" Target="handoutMasters/handoutMaster1.xml"/><Relationship Id="rId11" Type="http://schemas.openxmlformats.org/officeDocument/2006/relationships/slide" Target="slides/slide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32" Type="http://schemas.openxmlformats.org/officeDocument/2006/relationships/customXml" Target="../customXml/item3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5" Type="http://schemas.openxmlformats.org/officeDocument/2006/relationships/slide" Target="slides/slide14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ustomXml" Target="../customXml/item2.xml"/><Relationship Id="rId9" Type="http://schemas.openxmlformats.org/officeDocument/2006/relationships/slide" Target="slides/slide8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14" Type="http://schemas.openxmlformats.org/officeDocument/2006/relationships/slide" Target="slides/slide13.xml"/><Relationship Id="rId4" Type="http://schemas.openxmlformats.org/officeDocument/2006/relationships/slide" Target="slides/slide3.xml"/><Relationship Id="rId30" Type="http://schemas.openxmlformats.org/officeDocument/2006/relationships/customXml" Target="../customXml/item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DD1D69-E880-4A4D-9C5F-76075FD39D8D}" type="datetimeFigureOut">
              <a:rPr lang="sk-SK" smtClean="0"/>
              <a:pPr/>
              <a:t>27.9.17</a:t>
            </a:fld>
            <a:endParaRPr lang="sk-S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A66199-7D00-2145-B53E-753EF05C42BA}" type="slidenum">
              <a:rPr lang="sk-SK" smtClean="0"/>
              <a:pPr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6908244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4A7C99-02CD-7D4D-85B3-2F9E182757A9}" type="datetimeFigureOut">
              <a:rPr lang="sk-SK" smtClean="0"/>
              <a:pPr/>
              <a:t>27.9.17</a:t>
            </a:fld>
            <a:endParaRPr lang="sk-SK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k-SK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9E800A-F746-6B44-9297-17A970AE30D6}" type="slidenum">
              <a:rPr lang="sk-SK" smtClean="0"/>
              <a:pPr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2891121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 dirty="0" smtClean="0"/>
              <a:t>1)</a:t>
            </a:r>
            <a:r>
              <a:rPr lang="sk-SK" baseline="0" dirty="0" smtClean="0"/>
              <a:t> upratanie </a:t>
            </a:r>
            <a:r>
              <a:rPr lang="sk-SK" baseline="0" dirty="0" err="1" smtClean="0"/>
              <a:t>legislativy</a:t>
            </a:r>
            <a:r>
              <a:rPr lang="sk-SK" baseline="0" dirty="0" smtClean="0"/>
              <a:t> v </a:t>
            </a:r>
            <a:r>
              <a:rPr lang="sk-SK" baseline="0" dirty="0" err="1" smtClean="0"/>
              <a:t>platobnych</a:t>
            </a:r>
            <a:r>
              <a:rPr lang="sk-SK" baseline="0" dirty="0" smtClean="0"/>
              <a:t> </a:t>
            </a:r>
            <a:r>
              <a:rPr lang="sk-SK" baseline="0" dirty="0" err="1" smtClean="0"/>
              <a:t>sluzieb</a:t>
            </a:r>
            <a:endParaRPr lang="sk-SK" baseline="0" dirty="0" smtClean="0"/>
          </a:p>
          <a:p>
            <a:r>
              <a:rPr lang="sk-SK" baseline="0" dirty="0" smtClean="0"/>
              <a:t>2) </a:t>
            </a:r>
            <a:r>
              <a:rPr lang="sk-SK" baseline="0" dirty="0" err="1" smtClean="0"/>
              <a:t>zberny</a:t>
            </a:r>
            <a:r>
              <a:rPr lang="sk-SK" baseline="0" dirty="0" smtClean="0"/>
              <a:t> </a:t>
            </a:r>
            <a:r>
              <a:rPr lang="sk-SK" baseline="0" dirty="0" err="1" smtClean="0"/>
              <a:t>ucet</a:t>
            </a:r>
            <a:r>
              <a:rPr lang="sk-SK" baseline="0" dirty="0" smtClean="0"/>
              <a:t> bude viest pokladnicu v </a:t>
            </a:r>
            <a:r>
              <a:rPr lang="sk-SK" baseline="0" dirty="0" err="1" smtClean="0"/>
              <a:t>komercnej</a:t>
            </a:r>
            <a:r>
              <a:rPr lang="sk-SK" baseline="0" dirty="0" smtClean="0"/>
              <a:t> banke </a:t>
            </a:r>
            <a:r>
              <a:rPr lang="sk-SK" baseline="0" dirty="0" err="1" smtClean="0"/>
              <a:t>vlastenej</a:t>
            </a:r>
            <a:r>
              <a:rPr lang="sk-SK" baseline="0" dirty="0" smtClean="0"/>
              <a:t> statnej pokladnice</a:t>
            </a:r>
          </a:p>
          <a:p>
            <a:r>
              <a:rPr lang="sk-SK" baseline="0" dirty="0" smtClean="0"/>
              <a:t>3) AS-PSP v </a:t>
            </a:r>
            <a:r>
              <a:rPr lang="sk-SK" baseline="0" dirty="0" err="1" smtClean="0"/>
              <a:t>nom</a:t>
            </a:r>
            <a:r>
              <a:rPr lang="sk-SK" baseline="0" dirty="0" smtClean="0"/>
              <a:t> </a:t>
            </a:r>
            <a:r>
              <a:rPr lang="sk-SK" baseline="0" dirty="0" err="1" smtClean="0"/>
              <a:t>vytvorene</a:t>
            </a:r>
            <a:r>
              <a:rPr lang="sk-SK" baseline="0" dirty="0" smtClean="0"/>
              <a:t> zberne </a:t>
            </a:r>
            <a:r>
              <a:rPr lang="sk-SK" baseline="0" dirty="0" err="1" smtClean="0"/>
              <a:t>ucty</a:t>
            </a:r>
            <a:r>
              <a:rPr lang="sk-SK" baseline="0" dirty="0" smtClean="0"/>
              <a:t> v mene statnej pokladnice</a:t>
            </a:r>
          </a:p>
          <a:p>
            <a:r>
              <a:rPr lang="sk-SK" baseline="0" dirty="0" smtClean="0"/>
              <a:t>4) </a:t>
            </a:r>
            <a:endParaRPr lang="sk-S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9E800A-F746-6B44-9297-17A970AE30D6}" type="slidenum">
              <a:rPr lang="sk-SK" smtClean="0"/>
              <a:pPr/>
              <a:t>6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7250243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 dirty="0" err="1" smtClean="0"/>
              <a:t>zakon</a:t>
            </a:r>
            <a:r>
              <a:rPr lang="sk-SK" dirty="0" smtClean="0"/>
              <a:t> o </a:t>
            </a:r>
            <a:r>
              <a:rPr lang="sk-SK" dirty="0" err="1" smtClean="0"/>
              <a:t>platobnych</a:t>
            </a:r>
            <a:r>
              <a:rPr lang="sk-SK" dirty="0" smtClean="0"/>
              <a:t> </a:t>
            </a:r>
            <a:r>
              <a:rPr lang="sk-SK" dirty="0" err="1" smtClean="0"/>
              <a:t>sluzba</a:t>
            </a:r>
            <a:r>
              <a:rPr lang="sk-SK" dirty="0" smtClean="0"/>
              <a:t> 492/2009</a:t>
            </a:r>
            <a:endParaRPr lang="sk-S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9E800A-F746-6B44-9297-17A970AE30D6}" type="slidenum">
              <a:rPr lang="sk-SK" smtClean="0"/>
              <a:pPr/>
              <a:t>7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9848799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 dirty="0" smtClean="0"/>
              <a:t>1)</a:t>
            </a:r>
            <a:r>
              <a:rPr lang="sk-SK" baseline="0" dirty="0" smtClean="0"/>
              <a:t> </a:t>
            </a:r>
            <a:r>
              <a:rPr lang="sk-SK" baseline="0" dirty="0" err="1" smtClean="0"/>
              <a:t>vypocet</a:t>
            </a:r>
            <a:r>
              <a:rPr lang="sk-SK" baseline="0" dirty="0" smtClean="0"/>
              <a:t> poplatku cez modul </a:t>
            </a:r>
            <a:r>
              <a:rPr lang="sk-SK" baseline="0" dirty="0" err="1" smtClean="0"/>
              <a:t>dynamickych</a:t>
            </a:r>
            <a:r>
              <a:rPr lang="sk-SK" baseline="0" dirty="0" smtClean="0"/>
              <a:t> </a:t>
            </a:r>
            <a:r>
              <a:rPr lang="sk-SK" baseline="0" dirty="0" err="1" smtClean="0"/>
              <a:t>vypoctov</a:t>
            </a:r>
            <a:r>
              <a:rPr lang="sk-SK" baseline="0" dirty="0" smtClean="0"/>
              <a:t> poplatkov</a:t>
            </a:r>
          </a:p>
          <a:p>
            <a:r>
              <a:rPr lang="sk-SK" baseline="0" dirty="0" smtClean="0"/>
              <a:t>2) </a:t>
            </a:r>
            <a:r>
              <a:rPr lang="sk-SK" baseline="0" dirty="0" err="1" smtClean="0"/>
              <a:t>vypocet</a:t>
            </a:r>
            <a:r>
              <a:rPr lang="sk-SK" baseline="0" dirty="0" smtClean="0"/>
              <a:t> poplatku na </a:t>
            </a:r>
            <a:r>
              <a:rPr lang="sk-SK" baseline="0" dirty="0" err="1" smtClean="0"/>
              <a:t>vyzvu</a:t>
            </a:r>
            <a:endParaRPr lang="sk-SK" baseline="0" dirty="0" smtClean="0"/>
          </a:p>
          <a:p>
            <a:r>
              <a:rPr lang="sk-SK" baseline="0" dirty="0" smtClean="0"/>
              <a:t>3) </a:t>
            </a:r>
            <a:r>
              <a:rPr lang="sk-SK" baseline="0" dirty="0" err="1" smtClean="0"/>
              <a:t>vratenie</a:t>
            </a:r>
            <a:r>
              <a:rPr lang="sk-SK" baseline="0" dirty="0" smtClean="0"/>
              <a:t> poplatku</a:t>
            </a:r>
            <a:endParaRPr lang="sk-S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9E800A-F746-6B44-9297-17A970AE30D6}" type="slidenum">
              <a:rPr lang="sk-SK" smtClean="0"/>
              <a:pPr/>
              <a:t>10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6375607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  <a:endParaRPr lang="sk-SK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sk-S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sk-S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3F6FA-EEDC-4E0F-B4E8-78EA30F450DD}" type="slidenum">
              <a:rPr lang="sk-SK" smtClean="0"/>
              <a:pPr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804100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>
            <a:normAutofit/>
          </a:bodyPr>
          <a:lstStyle>
            <a:lvl1pPr>
              <a:defRPr sz="2400" b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sk-SK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1380744"/>
            <a:ext cx="6172200" cy="448030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k-SK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lang="sk-SK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sk-SK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3F6FA-EEDC-4E0F-B4E8-78EA30F450DD}" type="slidenum">
              <a:rPr lang="sk-SK" smtClean="0"/>
              <a:pPr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5130919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198921"/>
            <a:ext cx="10515600" cy="400271"/>
          </a:xfrm>
        </p:spPr>
        <p:txBody>
          <a:bodyPr/>
          <a:lstStyle>
            <a:lvl1pPr marL="0" indent="0">
              <a:buNone/>
              <a:defRPr b="1" i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sk-SK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lang="sk-SK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sk-SK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3F6FA-EEDC-4E0F-B4E8-78EA30F450DD}" type="slidenum">
              <a:rPr lang="sk-SK" smtClean="0"/>
              <a:pPr/>
              <a:t>‹#›</a:t>
            </a:fld>
            <a:endParaRPr lang="sk-SK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8133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4275702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sk-S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lang="sk-SK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sk-S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3F6FA-EEDC-4E0F-B4E8-78EA30F450DD}" type="slidenum">
              <a:rPr lang="sk-SK" smtClean="0"/>
              <a:pPr/>
              <a:t>‹#›</a:t>
            </a:fld>
            <a:endParaRPr lang="sk-SK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838200" y="430309"/>
            <a:ext cx="7226808" cy="5035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32015721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961169"/>
            <a:ext cx="10515600" cy="400271"/>
          </a:xfrm>
        </p:spPr>
        <p:txBody>
          <a:bodyPr/>
          <a:lstStyle>
            <a:lvl1pPr marL="0" indent="0">
              <a:buNone/>
              <a:defRPr b="1" i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sk-SK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lang="sk-SK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sk-SK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3F6FA-EEDC-4E0F-B4E8-78EA30F450DD}" type="slidenum">
              <a:rPr lang="sk-SK" smtClean="0"/>
              <a:pPr/>
              <a:t>‹#›</a:t>
            </a:fld>
            <a:endParaRPr lang="sk-SK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838200" y="430309"/>
            <a:ext cx="7226808" cy="5035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24275702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sk-SK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lang="sk-SK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sk-S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3F6FA-EEDC-4E0F-B4E8-78EA30F450DD}" type="slidenum">
              <a:rPr lang="sk-SK" smtClean="0"/>
              <a:pPr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8091287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sk-SK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sk-SK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lang="sk-SK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sk-SK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3F6FA-EEDC-4E0F-B4E8-78EA30F450DD}" type="slidenum">
              <a:rPr lang="sk-SK" smtClean="0"/>
              <a:pPr/>
              <a:t>‹#›</a:t>
            </a:fld>
            <a:endParaRPr lang="sk-SK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838200" y="430309"/>
            <a:ext cx="7226808" cy="5035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10030889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sk-SK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sk-SK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lang="sk-SK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sk-SK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3F6FA-EEDC-4E0F-B4E8-78EA30F450DD}" type="slidenum">
              <a:rPr lang="sk-SK" smtClean="0"/>
              <a:pPr/>
              <a:t>‹#›</a:t>
            </a:fld>
            <a:endParaRPr lang="sk-SK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838200" y="430309"/>
            <a:ext cx="7226808" cy="5035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4195836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lang="sk-SK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sk-SK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3F6FA-EEDC-4E0F-B4E8-78EA30F450DD}" type="slidenum">
              <a:rPr lang="sk-SK" smtClean="0"/>
              <a:pPr/>
              <a:t>‹#›</a:t>
            </a:fld>
            <a:endParaRPr lang="sk-SK"/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838200" y="430309"/>
            <a:ext cx="7226808" cy="5035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10535403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lang="sk-SK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sk-S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3F6FA-EEDC-4E0F-B4E8-78EA30F450DD}" type="slidenum">
              <a:rPr lang="sk-SK" smtClean="0"/>
              <a:pPr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6034915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sk-SK" sz="2400" b="1" kern="1200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  <a:endParaRPr lang="sk-SK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lang="sk-SK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sk-SK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3F6FA-EEDC-4E0F-B4E8-78EA30F450DD}" type="slidenum">
              <a:rPr lang="sk-SK" smtClean="0"/>
              <a:pPr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0633833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430309"/>
            <a:ext cx="7226808" cy="5035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sk-SK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325880"/>
            <a:ext cx="10515600" cy="48510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sk-S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13F6FA-EEDC-4E0F-B4E8-78EA30F450DD}" type="slidenum">
              <a:rPr lang="sk-SK" smtClean="0"/>
              <a:pPr/>
              <a:t>‹#›</a:t>
            </a:fld>
            <a:endParaRPr lang="sk-SK"/>
          </a:p>
        </p:txBody>
      </p:sp>
      <p:pic>
        <p:nvPicPr>
          <p:cNvPr id="1026" name="Picture 2" descr="https://www.vicepremier.gov.sk/wp-content/uploads/2016/05/UPVSR-1.png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0600" y="185738"/>
            <a:ext cx="3078127" cy="992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6849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1" r:id="rId4"/>
    <p:sldLayoutId id="2147483658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accent1">
              <a:lumMod val="75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k-S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966060"/>
          </a:xfrm>
        </p:spPr>
        <p:txBody>
          <a:bodyPr>
            <a:normAutofit/>
          </a:bodyPr>
          <a:lstStyle/>
          <a:p>
            <a:r>
              <a:rPr lang="sk-SK" sz="4800" dirty="0"/>
              <a:t>Workshop  k Strategickej Priorite </a:t>
            </a:r>
            <a:r>
              <a:rPr lang="sk-SK" dirty="0"/>
              <a:t/>
            </a:r>
            <a:br>
              <a:rPr lang="sk-SK" dirty="0"/>
            </a:br>
            <a:r>
              <a:rPr lang="sk-SK" sz="3600" dirty="0"/>
              <a:t>Interakcia s verejnou správou, životné situácie a výber služby navigáciou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088423"/>
            <a:ext cx="9144000" cy="2244847"/>
          </a:xfrm>
        </p:spPr>
        <p:txBody>
          <a:bodyPr/>
          <a:lstStyle/>
          <a:p>
            <a:endParaRPr lang="sk-SK" b="1" dirty="0"/>
          </a:p>
          <a:p>
            <a:r>
              <a:rPr lang="sk-SK" b="1" dirty="0" smtClean="0"/>
              <a:t>27. September </a:t>
            </a:r>
            <a:r>
              <a:rPr lang="sk-SK" b="1" dirty="0"/>
              <a:t>2017</a:t>
            </a:r>
            <a:br>
              <a:rPr lang="sk-SK" b="1" dirty="0"/>
            </a:br>
            <a:r>
              <a:rPr lang="sk-SK" b="1" dirty="0"/>
              <a:t>Tomáš </a:t>
            </a:r>
            <a:r>
              <a:rPr lang="sk-SK" b="1" dirty="0" smtClean="0"/>
              <a:t>Revaj</a:t>
            </a: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1318391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10000"/>
          </a:bodyPr>
          <a:lstStyle/>
          <a:p>
            <a:r>
              <a:rPr lang="sk-SK" dirty="0" smtClean="0"/>
              <a:t>Klient vyplní iba tie údaje podania, ktoré nie je možné </a:t>
            </a:r>
            <a:r>
              <a:rPr lang="sk-SK" dirty="0" err="1" smtClean="0"/>
              <a:t>predvyplniť</a:t>
            </a:r>
            <a:r>
              <a:rPr lang="sk-SK" dirty="0" smtClean="0"/>
              <a:t> automatizovane</a:t>
            </a:r>
          </a:p>
          <a:p>
            <a:r>
              <a:rPr lang="sk-SK" dirty="0" smtClean="0"/>
              <a:t>FE pre tvorbu podania zavolá službu výpočtu poplatku ak sa jedná o službu, ktorá je splatná pri podaní a výška je dostupná zo sadzobníka (ak je služba splatná po podaní tak štandardný </a:t>
            </a:r>
            <a:r>
              <a:rPr lang="sk-SK" dirty="0" err="1" smtClean="0"/>
              <a:t>PnÚ</a:t>
            </a:r>
            <a:r>
              <a:rPr lang="sk-SK" dirty="0" smtClean="0"/>
              <a:t> do </a:t>
            </a:r>
            <a:r>
              <a:rPr lang="sk-SK" dirty="0" err="1" smtClean="0"/>
              <a:t>eDesku</a:t>
            </a:r>
            <a:r>
              <a:rPr lang="sk-SK" dirty="0" smtClean="0"/>
              <a:t>, realizácia platby cez PISP musí byť realizovateľná aj z </a:t>
            </a:r>
            <a:r>
              <a:rPr lang="sk-SK" dirty="0" err="1" smtClean="0"/>
              <a:t>eDesku</a:t>
            </a:r>
            <a:r>
              <a:rPr lang="sk-SK" dirty="0" smtClean="0"/>
              <a:t>)</a:t>
            </a:r>
          </a:p>
          <a:p>
            <a:r>
              <a:rPr lang="sk-SK" dirty="0" smtClean="0"/>
              <a:t>Klient vyberie typ platby (napr. platobná karta, bankový účet)</a:t>
            </a:r>
          </a:p>
          <a:p>
            <a:r>
              <a:rPr lang="sk-SK" dirty="0" smtClean="0"/>
              <a:t>FE získa potrebné údaje pre vytvorenie požiadavky na iniciovanie platby (protiúčet, atď.) a vykoná volanie platobnej </a:t>
            </a:r>
            <a:r>
              <a:rPr lang="sk-SK" dirty="0" err="1" smtClean="0"/>
              <a:t>inicializačnej</a:t>
            </a:r>
            <a:r>
              <a:rPr lang="sk-SK" dirty="0" smtClean="0"/>
              <a:t> služby</a:t>
            </a:r>
          </a:p>
          <a:p>
            <a:r>
              <a:rPr lang="sk-SK" dirty="0" smtClean="0"/>
              <a:t>Banka potvrdí zaevidovanie požiadavky a vráti identifikátor platby. Banka vygeneruje autorizačný kód pre klienta na jeho bezpečnostný predmet.</a:t>
            </a:r>
          </a:p>
          <a:p>
            <a:r>
              <a:rPr lang="sk-SK" dirty="0" smtClean="0"/>
              <a:t>Klient zadá autorizačný kód platby (GUI ÚPVS </a:t>
            </a:r>
            <a:r>
              <a:rPr lang="sk-SK" dirty="0" err="1" smtClean="0"/>
              <a:t>vs</a:t>
            </a:r>
            <a:r>
              <a:rPr lang="sk-SK" dirty="0" smtClean="0"/>
              <a:t>. Autorizačná brána banky)</a:t>
            </a:r>
          </a:p>
          <a:p>
            <a:r>
              <a:rPr lang="sk-SK" dirty="0" smtClean="0"/>
              <a:t>FE zavolá službu pre zadanie autorizačného kódu pre danú platbu (iba ak GUI ÚPVS)</a:t>
            </a:r>
          </a:p>
          <a:p>
            <a:r>
              <a:rPr lang="sk-SK" dirty="0" smtClean="0"/>
              <a:t>FE získa zaručenú informáciu o úhrade, buď:</a:t>
            </a:r>
          </a:p>
          <a:p>
            <a:pPr lvl="1"/>
            <a:r>
              <a:rPr lang="sk-SK" dirty="0" smtClean="0"/>
              <a:t>Synchrónnou odpoveďou z autorizačnej služby banky</a:t>
            </a:r>
          </a:p>
          <a:p>
            <a:pPr lvl="1"/>
            <a:r>
              <a:rPr lang="sk-SK" dirty="0" err="1" smtClean="0"/>
              <a:t>Pulling-om</a:t>
            </a:r>
            <a:r>
              <a:rPr lang="sk-SK" dirty="0" smtClean="0"/>
              <a:t> na službu získania stavu platby</a:t>
            </a:r>
          </a:p>
          <a:p>
            <a:r>
              <a:rPr lang="sk-SK" dirty="0" smtClean="0"/>
              <a:t>Po získaní zaručenej informácie o úhrade FE posiela podanie s potvrdením o zaplatení na API poskytovateľa služby</a:t>
            </a:r>
            <a:endParaRPr lang="sk-SK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k-SK" dirty="0"/>
              <a:t>Návrh procesu </a:t>
            </a:r>
            <a:r>
              <a:rPr lang="sk-SK" dirty="0" smtClean="0"/>
              <a:t>realizácie platby pri tvorbe podania na prístupovom mieste</a:t>
            </a: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1693561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err="1" smtClean="0"/>
              <a:t>Zaručená</a:t>
            </a:r>
            <a:r>
              <a:rPr lang="en-US" dirty="0" smtClean="0"/>
              <a:t> </a:t>
            </a:r>
            <a:r>
              <a:rPr lang="en-US" dirty="0" err="1" smtClean="0"/>
              <a:t>informácia</a:t>
            </a:r>
            <a:r>
              <a:rPr lang="en-US" dirty="0" smtClean="0"/>
              <a:t> o </a:t>
            </a:r>
            <a:r>
              <a:rPr lang="en-US" dirty="0" err="1" smtClean="0"/>
              <a:t>úhrade</a:t>
            </a:r>
            <a:r>
              <a:rPr lang="en-US" dirty="0" smtClean="0"/>
              <a:t> </a:t>
            </a:r>
            <a:r>
              <a:rPr lang="en-US" dirty="0" err="1" smtClean="0"/>
              <a:t>ako</a:t>
            </a:r>
            <a:r>
              <a:rPr lang="en-US" dirty="0" smtClean="0"/>
              <a:t> </a:t>
            </a:r>
            <a:r>
              <a:rPr lang="en-US" dirty="0" err="1" smtClean="0"/>
              <a:t>okamžitá</a:t>
            </a:r>
            <a:r>
              <a:rPr lang="en-US" dirty="0" smtClean="0"/>
              <a:t> </a:t>
            </a:r>
            <a:r>
              <a:rPr lang="en-US" dirty="0" err="1" smtClean="0"/>
              <a:t>odpoveď</a:t>
            </a:r>
            <a:r>
              <a:rPr lang="en-US" dirty="0" smtClean="0"/>
              <a:t> z Payment Initiation API vs. pull </a:t>
            </a:r>
            <a:r>
              <a:rPr lang="en-US" dirty="0" err="1" smtClean="0"/>
              <a:t>statusu</a:t>
            </a:r>
            <a:r>
              <a:rPr lang="en-US" dirty="0" smtClean="0"/>
              <a:t> </a:t>
            </a:r>
            <a:r>
              <a:rPr lang="en-US" dirty="0" err="1" smtClean="0"/>
              <a:t>platby</a:t>
            </a:r>
            <a:endParaRPr lang="en-US" dirty="0" smtClean="0"/>
          </a:p>
          <a:p>
            <a:r>
              <a:rPr lang="en-US" dirty="0" err="1" smtClean="0"/>
              <a:t>Doplnenie</a:t>
            </a:r>
            <a:r>
              <a:rPr lang="en-US" dirty="0"/>
              <a:t> </a:t>
            </a:r>
            <a:r>
              <a:rPr lang="en-US" dirty="0" err="1" smtClean="0"/>
              <a:t>Gov</a:t>
            </a:r>
            <a:r>
              <a:rPr lang="en-US" dirty="0" smtClean="0"/>
              <a:t> </a:t>
            </a:r>
            <a:r>
              <a:rPr lang="en-US" dirty="0" err="1" smtClean="0"/>
              <a:t>zarucenej</a:t>
            </a:r>
            <a:r>
              <a:rPr lang="en-US" dirty="0" smtClean="0"/>
              <a:t> </a:t>
            </a:r>
            <a:r>
              <a:rPr lang="en-US" dirty="0" err="1" smtClean="0"/>
              <a:t>informacie</a:t>
            </a:r>
            <a:r>
              <a:rPr lang="en-US" dirty="0" smtClean="0"/>
              <a:t> o </a:t>
            </a:r>
            <a:r>
              <a:rPr lang="en-US" dirty="0" err="1" smtClean="0"/>
              <a:t>garancii</a:t>
            </a:r>
            <a:r>
              <a:rPr lang="en-US" dirty="0" smtClean="0"/>
              <a:t> o </a:t>
            </a:r>
            <a:r>
              <a:rPr lang="en-US" dirty="0" err="1" smtClean="0"/>
              <a:t>pripisani</a:t>
            </a:r>
            <a:r>
              <a:rPr lang="en-US" dirty="0" smtClean="0"/>
              <a:t> </a:t>
            </a:r>
            <a:r>
              <a:rPr lang="en-US" dirty="0" err="1" smtClean="0"/>
              <a:t>penazi</a:t>
            </a:r>
            <a:endParaRPr lang="en-US" dirty="0" smtClean="0"/>
          </a:p>
          <a:p>
            <a:r>
              <a:rPr lang="en-US" dirty="0" err="1" smtClean="0"/>
              <a:t>Obrazovka</a:t>
            </a:r>
            <a:r>
              <a:rPr lang="en-US" dirty="0" smtClean="0"/>
              <a:t> </a:t>
            </a:r>
            <a:r>
              <a:rPr lang="en-US" dirty="0" smtClean="0"/>
              <a:t>pre </a:t>
            </a:r>
            <a:r>
              <a:rPr lang="en-US" dirty="0" err="1" smtClean="0"/>
              <a:t>autorizáciu</a:t>
            </a:r>
            <a:r>
              <a:rPr lang="en-US" dirty="0"/>
              <a:t> </a:t>
            </a:r>
            <a:r>
              <a:rPr lang="en-US" dirty="0" smtClean="0"/>
              <a:t>v </a:t>
            </a:r>
            <a:r>
              <a:rPr lang="en-US" dirty="0" err="1" smtClean="0"/>
              <a:t>rámci</a:t>
            </a:r>
            <a:r>
              <a:rPr lang="en-US" dirty="0" smtClean="0"/>
              <a:t> FE </a:t>
            </a:r>
            <a:r>
              <a:rPr lang="en-US" dirty="0" err="1" smtClean="0"/>
              <a:t>tretej</a:t>
            </a:r>
            <a:r>
              <a:rPr lang="en-US" dirty="0" smtClean="0"/>
              <a:t> </a:t>
            </a:r>
            <a:r>
              <a:rPr lang="en-US" dirty="0" err="1" smtClean="0"/>
              <a:t>strany</a:t>
            </a:r>
            <a:r>
              <a:rPr lang="en-US" dirty="0" smtClean="0"/>
              <a:t> vs. </a:t>
            </a:r>
            <a:r>
              <a:rPr lang="en-US" dirty="0" err="1" smtClean="0"/>
              <a:t>presmerovanie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centrálnu</a:t>
            </a:r>
            <a:r>
              <a:rPr lang="en-US" dirty="0" smtClean="0"/>
              <a:t> </a:t>
            </a:r>
            <a:r>
              <a:rPr lang="en-US" dirty="0" err="1" smtClean="0"/>
              <a:t>autorizačnú</a:t>
            </a:r>
            <a:r>
              <a:rPr lang="en-US" dirty="0" smtClean="0"/>
              <a:t> </a:t>
            </a:r>
            <a:r>
              <a:rPr lang="en-US" dirty="0" err="1" smtClean="0"/>
              <a:t>stránku</a:t>
            </a:r>
            <a:r>
              <a:rPr lang="en-US" dirty="0" smtClean="0"/>
              <a:t> </a:t>
            </a:r>
            <a:r>
              <a:rPr lang="en-US" dirty="0" err="1" smtClean="0"/>
              <a:t>danej</a:t>
            </a:r>
            <a:r>
              <a:rPr lang="en-US" dirty="0" smtClean="0"/>
              <a:t> </a:t>
            </a:r>
            <a:r>
              <a:rPr lang="en-US" dirty="0" err="1" smtClean="0"/>
              <a:t>banky</a:t>
            </a:r>
            <a:endParaRPr lang="en-US" dirty="0"/>
          </a:p>
          <a:p>
            <a:r>
              <a:rPr lang="en-US" dirty="0" err="1" smtClean="0"/>
              <a:t>Integrovateľnosť</a:t>
            </a:r>
            <a:r>
              <a:rPr lang="en-US" dirty="0" smtClean="0"/>
              <a:t> PISPs </a:t>
            </a:r>
            <a:r>
              <a:rPr lang="en-US" dirty="0" err="1" smtClean="0"/>
              <a:t>modulu</a:t>
            </a:r>
            <a:r>
              <a:rPr lang="en-US" dirty="0" smtClean="0"/>
              <a:t> ÚPVS do </a:t>
            </a:r>
            <a:r>
              <a:rPr lang="en-US" dirty="0" err="1" smtClean="0"/>
              <a:t>obrazoviek</a:t>
            </a:r>
            <a:r>
              <a:rPr lang="en-US" dirty="0" smtClean="0"/>
              <a:t> </a:t>
            </a:r>
            <a:r>
              <a:rPr lang="en-US" dirty="0" err="1" smtClean="0"/>
              <a:t>podaní</a:t>
            </a:r>
            <a:r>
              <a:rPr lang="en-US" dirty="0" smtClean="0"/>
              <a:t> a </a:t>
            </a:r>
            <a:r>
              <a:rPr lang="en-US" dirty="0" err="1" smtClean="0"/>
              <a:t>presmerovanie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PISPs </a:t>
            </a:r>
            <a:r>
              <a:rPr lang="en-US" dirty="0" err="1" smtClean="0"/>
              <a:t>modul</a:t>
            </a:r>
            <a:r>
              <a:rPr lang="en-US" dirty="0" smtClean="0"/>
              <a:t> </a:t>
            </a:r>
            <a:r>
              <a:rPr lang="en-US" dirty="0" smtClean="0"/>
              <a:t>ÚPVS</a:t>
            </a:r>
          </a:p>
          <a:p>
            <a:r>
              <a:rPr lang="en-US" dirty="0" err="1" smtClean="0"/>
              <a:t>Parovanie</a:t>
            </a:r>
            <a:r>
              <a:rPr lang="en-US" dirty="0" smtClean="0"/>
              <a:t> </a:t>
            </a:r>
            <a:r>
              <a:rPr lang="en-US" dirty="0" err="1" smtClean="0"/>
              <a:t>podanie</a:t>
            </a:r>
            <a:r>
              <a:rPr lang="en-US" dirty="0" smtClean="0"/>
              <a:t>, </a:t>
            </a:r>
            <a:r>
              <a:rPr lang="en-US" dirty="0" err="1" smtClean="0"/>
              <a:t>vymer</a:t>
            </a:r>
            <a:r>
              <a:rPr lang="en-US" dirty="0" smtClean="0"/>
              <a:t>, </a:t>
            </a:r>
            <a:r>
              <a:rPr lang="en-US" dirty="0" err="1" smtClean="0"/>
              <a:t>platba</a:t>
            </a:r>
            <a:endParaRPr lang="en-US" dirty="0" smtClean="0"/>
          </a:p>
          <a:p>
            <a:r>
              <a:rPr lang="en-US" dirty="0" err="1" smtClean="0"/>
              <a:t>Spatny</a:t>
            </a:r>
            <a:r>
              <a:rPr lang="en-US" dirty="0" smtClean="0"/>
              <a:t> </a:t>
            </a:r>
            <a:r>
              <a:rPr lang="en-US" dirty="0" err="1" smtClean="0"/>
              <a:t>mechanizmus</a:t>
            </a:r>
            <a:r>
              <a:rPr lang="en-US" dirty="0" smtClean="0"/>
              <a:t> </a:t>
            </a:r>
            <a:r>
              <a:rPr lang="en-US" dirty="0" err="1" smtClean="0"/>
              <a:t>vratenia</a:t>
            </a:r>
            <a:r>
              <a:rPr lang="en-US" dirty="0" smtClean="0"/>
              <a:t> </a:t>
            </a:r>
            <a:r>
              <a:rPr lang="en-US" dirty="0" err="1" smtClean="0"/>
              <a:t>platieb</a:t>
            </a:r>
            <a:endParaRPr lang="en-US" dirty="0" smtClean="0"/>
          </a:p>
          <a:p>
            <a:r>
              <a:rPr lang="en-US" dirty="0" err="1" smtClean="0"/>
              <a:t>Zaver</a:t>
            </a:r>
            <a:r>
              <a:rPr lang="en-US" dirty="0" smtClean="0"/>
              <a:t>: </a:t>
            </a:r>
            <a:r>
              <a:rPr lang="en-US" dirty="0" err="1" smtClean="0"/>
              <a:t>vyuzivanie</a:t>
            </a:r>
            <a:r>
              <a:rPr lang="en-US" dirty="0" smtClean="0"/>
              <a:t> Open API </a:t>
            </a:r>
            <a:r>
              <a:rPr lang="en-US" dirty="0" err="1" smtClean="0"/>
              <a:t>statu</a:t>
            </a:r>
            <a:endParaRPr lang="en-US" dirty="0"/>
          </a:p>
          <a:p>
            <a:endParaRPr lang="en-US" dirty="0"/>
          </a:p>
          <a:p>
            <a:endParaRPr lang="sk-SK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Otvorené body</a:t>
            </a: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924446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Príklady vizualizácie procesu</a:t>
            </a:r>
            <a:endParaRPr lang="sk-SK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144375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Aktivácia účtu z tretej strany </a:t>
            </a:r>
            <a:r>
              <a:rPr lang="mr-IN" dirty="0" smtClean="0"/>
              <a:t>–</a:t>
            </a:r>
            <a:r>
              <a:rPr lang="sk-SK" dirty="0" smtClean="0"/>
              <a:t> FE tretej strany</a:t>
            </a:r>
            <a:endParaRPr lang="sk-SK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7100" y="1306926"/>
            <a:ext cx="9804400" cy="526657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010401" y="6597592"/>
            <a:ext cx="55499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800" i="1" dirty="0" smtClean="0"/>
              <a:t>Zdroj</a:t>
            </a:r>
            <a:r>
              <a:rPr lang="sk-SK" sz="800" i="1" dirty="0"/>
              <a:t>: </a:t>
            </a:r>
            <a:r>
              <a:rPr lang="sk-SK" sz="800" i="1" dirty="0" err="1"/>
              <a:t>https</a:t>
            </a:r>
            <a:r>
              <a:rPr lang="sk-SK" sz="800" i="1" dirty="0"/>
              <a:t>://</a:t>
            </a:r>
            <a:r>
              <a:rPr lang="sk-SK" sz="800" i="1" dirty="0" err="1"/>
              <a:t>www.mulesoft.com</a:t>
            </a:r>
            <a:r>
              <a:rPr lang="sk-SK" sz="800" i="1" dirty="0"/>
              <a:t>/ty/</a:t>
            </a:r>
            <a:r>
              <a:rPr lang="sk-SK" sz="800" i="1" dirty="0" err="1"/>
              <a:t>webinars</a:t>
            </a:r>
            <a:r>
              <a:rPr lang="sk-SK" sz="800" i="1" dirty="0"/>
              <a:t>/catalyst-accelerator-banking-how-to-get-started-open-banking-and-psd2</a:t>
            </a:r>
          </a:p>
        </p:txBody>
      </p:sp>
    </p:spTree>
    <p:extLst>
      <p:ext uri="{BB962C8B-B14F-4D97-AF65-F5344CB8AC3E}">
        <p14:creationId xmlns:p14="http://schemas.microsoft.com/office/powerpoint/2010/main" val="363035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Aktivácia účtu z tretej </a:t>
            </a:r>
            <a:r>
              <a:rPr lang="sk-SK" dirty="0" smtClean="0"/>
              <a:t>strany </a:t>
            </a:r>
            <a:r>
              <a:rPr lang="mr-IN" dirty="0" smtClean="0"/>
              <a:t>–</a:t>
            </a:r>
            <a:r>
              <a:rPr lang="sk-SK" dirty="0" smtClean="0"/>
              <a:t> pridanie účtu a výber banky</a:t>
            </a:r>
            <a:endParaRPr lang="sk-SK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6250" y="1067926"/>
            <a:ext cx="8699500" cy="543299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010401" y="6597592"/>
            <a:ext cx="55499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800" i="1" dirty="0" smtClean="0"/>
              <a:t>Zdroj</a:t>
            </a:r>
            <a:r>
              <a:rPr lang="sk-SK" sz="800" i="1" dirty="0"/>
              <a:t>: </a:t>
            </a:r>
            <a:r>
              <a:rPr lang="sk-SK" sz="800" i="1" dirty="0" err="1"/>
              <a:t>https</a:t>
            </a:r>
            <a:r>
              <a:rPr lang="sk-SK" sz="800" i="1" dirty="0"/>
              <a:t>://</a:t>
            </a:r>
            <a:r>
              <a:rPr lang="sk-SK" sz="800" i="1" dirty="0" err="1"/>
              <a:t>www.mulesoft.com</a:t>
            </a:r>
            <a:r>
              <a:rPr lang="sk-SK" sz="800" i="1" dirty="0"/>
              <a:t>/ty/</a:t>
            </a:r>
            <a:r>
              <a:rPr lang="sk-SK" sz="800" i="1" dirty="0" err="1"/>
              <a:t>webinars</a:t>
            </a:r>
            <a:r>
              <a:rPr lang="sk-SK" sz="800" i="1" dirty="0"/>
              <a:t>/catalyst-accelerator-banking-how-to-get-started-open-banking-and-psd2</a:t>
            </a:r>
          </a:p>
        </p:txBody>
      </p:sp>
    </p:spTree>
    <p:extLst>
      <p:ext uri="{BB962C8B-B14F-4D97-AF65-F5344CB8AC3E}">
        <p14:creationId xmlns:p14="http://schemas.microsoft.com/office/powerpoint/2010/main" val="31846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Aktivácia účtu z tretej </a:t>
            </a:r>
            <a:r>
              <a:rPr lang="sk-SK" dirty="0" smtClean="0"/>
              <a:t>strany </a:t>
            </a:r>
            <a:r>
              <a:rPr lang="mr-IN" dirty="0" smtClean="0"/>
              <a:t>–</a:t>
            </a:r>
            <a:r>
              <a:rPr lang="sk-SK" dirty="0" smtClean="0"/>
              <a:t> </a:t>
            </a:r>
            <a:r>
              <a:rPr lang="sk-SK" dirty="0" err="1" smtClean="0"/>
              <a:t>login</a:t>
            </a:r>
            <a:r>
              <a:rPr lang="sk-SK" dirty="0" smtClean="0"/>
              <a:t> a autorizácia voči </a:t>
            </a:r>
            <a:br>
              <a:rPr lang="sk-SK" dirty="0" smtClean="0"/>
            </a:br>
            <a:r>
              <a:rPr lang="sk-SK" dirty="0" smtClean="0"/>
              <a:t>vybranej banke (FE banky)</a:t>
            </a:r>
            <a:endParaRPr lang="sk-SK" dirty="0"/>
          </a:p>
        </p:txBody>
      </p:sp>
      <p:sp>
        <p:nvSpPr>
          <p:cNvPr id="6" name="TextBox 5"/>
          <p:cNvSpPr txBox="1"/>
          <p:nvPr/>
        </p:nvSpPr>
        <p:spPr>
          <a:xfrm>
            <a:off x="7010401" y="6597592"/>
            <a:ext cx="55499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800" i="1" dirty="0" smtClean="0"/>
              <a:t>Zdroj</a:t>
            </a:r>
            <a:r>
              <a:rPr lang="sk-SK" sz="800" i="1" dirty="0"/>
              <a:t>: </a:t>
            </a:r>
            <a:r>
              <a:rPr lang="sk-SK" sz="800" i="1" dirty="0" err="1"/>
              <a:t>https</a:t>
            </a:r>
            <a:r>
              <a:rPr lang="sk-SK" sz="800" i="1" dirty="0"/>
              <a:t>://</a:t>
            </a:r>
            <a:r>
              <a:rPr lang="sk-SK" sz="800" i="1" dirty="0" err="1"/>
              <a:t>www.mulesoft.com</a:t>
            </a:r>
            <a:r>
              <a:rPr lang="sk-SK" sz="800" i="1" dirty="0"/>
              <a:t>/ty/</a:t>
            </a:r>
            <a:r>
              <a:rPr lang="sk-SK" sz="800" i="1" dirty="0" err="1"/>
              <a:t>webinars</a:t>
            </a:r>
            <a:r>
              <a:rPr lang="sk-SK" sz="800" i="1" dirty="0"/>
              <a:t>/catalyst-accelerator-banking-how-to-get-started-open-banking-and-psd2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6550" y="1427639"/>
            <a:ext cx="8978899" cy="4453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192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38200" y="365127"/>
            <a:ext cx="7950200" cy="813308"/>
          </a:xfrm>
        </p:spPr>
        <p:txBody>
          <a:bodyPr/>
          <a:lstStyle/>
          <a:p>
            <a:r>
              <a:rPr lang="sk-SK" dirty="0"/>
              <a:t>Aktivácia účtu z tretej </a:t>
            </a:r>
            <a:r>
              <a:rPr lang="sk-SK" dirty="0" smtClean="0"/>
              <a:t>strany </a:t>
            </a:r>
            <a:r>
              <a:rPr lang="mr-IN" dirty="0" smtClean="0"/>
              <a:t>–</a:t>
            </a:r>
            <a:r>
              <a:rPr lang="sk-SK" dirty="0" smtClean="0"/>
              <a:t> potvrdenie autorizácie aktivácie od banky</a:t>
            </a:r>
            <a:endParaRPr lang="sk-SK" dirty="0"/>
          </a:p>
        </p:txBody>
      </p:sp>
      <p:sp>
        <p:nvSpPr>
          <p:cNvPr id="6" name="TextBox 5"/>
          <p:cNvSpPr txBox="1"/>
          <p:nvPr/>
        </p:nvSpPr>
        <p:spPr>
          <a:xfrm>
            <a:off x="7010401" y="6597592"/>
            <a:ext cx="55499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800" i="1" dirty="0" smtClean="0"/>
              <a:t>Zdroj</a:t>
            </a:r>
            <a:r>
              <a:rPr lang="sk-SK" sz="800" i="1" dirty="0"/>
              <a:t>: </a:t>
            </a:r>
            <a:r>
              <a:rPr lang="sk-SK" sz="800" i="1" dirty="0" err="1"/>
              <a:t>https</a:t>
            </a:r>
            <a:r>
              <a:rPr lang="sk-SK" sz="800" i="1" dirty="0"/>
              <a:t>://</a:t>
            </a:r>
            <a:r>
              <a:rPr lang="sk-SK" sz="800" i="1" dirty="0" err="1"/>
              <a:t>www.mulesoft.com</a:t>
            </a:r>
            <a:r>
              <a:rPr lang="sk-SK" sz="800" i="1" dirty="0"/>
              <a:t>/ty/</a:t>
            </a:r>
            <a:r>
              <a:rPr lang="sk-SK" sz="800" i="1" dirty="0" err="1"/>
              <a:t>webinars</a:t>
            </a:r>
            <a:r>
              <a:rPr lang="sk-SK" sz="800" i="1" dirty="0"/>
              <a:t>/catalyst-accelerator-banking-how-to-get-started-open-banking-and-psd2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200" y="1449100"/>
            <a:ext cx="8094559" cy="481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081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Aktivácia účtu z tretej </a:t>
            </a:r>
            <a:r>
              <a:rPr lang="sk-SK" dirty="0" smtClean="0"/>
              <a:t>strany </a:t>
            </a:r>
            <a:r>
              <a:rPr lang="mr-IN" dirty="0" smtClean="0"/>
              <a:t>–</a:t>
            </a:r>
            <a:r>
              <a:rPr lang="sk-SK" dirty="0" smtClean="0"/>
              <a:t> výber účtu</a:t>
            </a:r>
            <a:endParaRPr lang="sk-SK" dirty="0"/>
          </a:p>
        </p:txBody>
      </p:sp>
      <p:sp>
        <p:nvSpPr>
          <p:cNvPr id="6" name="TextBox 5"/>
          <p:cNvSpPr txBox="1"/>
          <p:nvPr/>
        </p:nvSpPr>
        <p:spPr>
          <a:xfrm>
            <a:off x="7010401" y="6597592"/>
            <a:ext cx="55499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800" i="1" dirty="0" smtClean="0"/>
              <a:t>Zdroj</a:t>
            </a:r>
            <a:r>
              <a:rPr lang="sk-SK" sz="800" i="1" dirty="0"/>
              <a:t>: </a:t>
            </a:r>
            <a:r>
              <a:rPr lang="sk-SK" sz="800" i="1" dirty="0" err="1"/>
              <a:t>https</a:t>
            </a:r>
            <a:r>
              <a:rPr lang="sk-SK" sz="800" i="1" dirty="0"/>
              <a:t>://</a:t>
            </a:r>
            <a:r>
              <a:rPr lang="sk-SK" sz="800" i="1" dirty="0" err="1"/>
              <a:t>www.mulesoft.com</a:t>
            </a:r>
            <a:r>
              <a:rPr lang="sk-SK" sz="800" i="1" dirty="0"/>
              <a:t>/ty/</a:t>
            </a:r>
            <a:r>
              <a:rPr lang="sk-SK" sz="800" i="1" dirty="0" err="1"/>
              <a:t>webinars</a:t>
            </a:r>
            <a:r>
              <a:rPr lang="sk-SK" sz="800" i="1" dirty="0"/>
              <a:t>/catalyst-accelerator-banking-how-to-get-started-open-banking-and-psd2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2544" y="1245128"/>
            <a:ext cx="9146911" cy="5285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059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Aktivácia účtu z tretej </a:t>
            </a:r>
            <a:r>
              <a:rPr lang="sk-SK" dirty="0" smtClean="0"/>
              <a:t>strany </a:t>
            </a:r>
            <a:r>
              <a:rPr lang="mr-IN" dirty="0" smtClean="0"/>
              <a:t>–</a:t>
            </a:r>
            <a:r>
              <a:rPr lang="sk-SK" dirty="0" smtClean="0"/>
              <a:t> zobrazenie účtu a transakcií</a:t>
            </a:r>
            <a:endParaRPr lang="sk-SK" dirty="0"/>
          </a:p>
        </p:txBody>
      </p:sp>
      <p:sp>
        <p:nvSpPr>
          <p:cNvPr id="6" name="TextBox 5"/>
          <p:cNvSpPr txBox="1"/>
          <p:nvPr/>
        </p:nvSpPr>
        <p:spPr>
          <a:xfrm>
            <a:off x="7010401" y="6597592"/>
            <a:ext cx="55499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800" i="1" dirty="0" smtClean="0"/>
              <a:t>Zdroj</a:t>
            </a:r>
            <a:r>
              <a:rPr lang="sk-SK" sz="800" i="1" dirty="0"/>
              <a:t>: </a:t>
            </a:r>
            <a:r>
              <a:rPr lang="sk-SK" sz="800" i="1" dirty="0" err="1"/>
              <a:t>https</a:t>
            </a:r>
            <a:r>
              <a:rPr lang="sk-SK" sz="800" i="1" dirty="0"/>
              <a:t>://</a:t>
            </a:r>
            <a:r>
              <a:rPr lang="sk-SK" sz="800" i="1" dirty="0" err="1"/>
              <a:t>www.mulesoft.com</a:t>
            </a:r>
            <a:r>
              <a:rPr lang="sk-SK" sz="800" i="1" dirty="0"/>
              <a:t>/ty/</a:t>
            </a:r>
            <a:r>
              <a:rPr lang="sk-SK" sz="800" i="1" dirty="0" err="1"/>
              <a:t>webinars</a:t>
            </a:r>
            <a:r>
              <a:rPr lang="sk-SK" sz="800" i="1" dirty="0"/>
              <a:t>/catalyst-accelerator-banking-how-to-get-started-open-banking-and-psd2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5300" y="1178435"/>
            <a:ext cx="8661400" cy="5362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602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Realizácia platby </a:t>
            </a:r>
            <a:r>
              <a:rPr lang="mr-IN" dirty="0" smtClean="0"/>
              <a:t>–</a:t>
            </a:r>
            <a:r>
              <a:rPr lang="sk-SK" dirty="0" smtClean="0"/>
              <a:t> príkaz na úhradu realizovaný cez PISP </a:t>
            </a:r>
            <a:br>
              <a:rPr lang="sk-SK" dirty="0" smtClean="0"/>
            </a:br>
            <a:r>
              <a:rPr lang="sk-SK" dirty="0" smtClean="0"/>
              <a:t>a autorizácia voči banke</a:t>
            </a:r>
            <a:endParaRPr lang="sk-SK" dirty="0"/>
          </a:p>
        </p:txBody>
      </p:sp>
      <p:sp>
        <p:nvSpPr>
          <p:cNvPr id="6" name="TextBox 5"/>
          <p:cNvSpPr txBox="1"/>
          <p:nvPr/>
        </p:nvSpPr>
        <p:spPr>
          <a:xfrm>
            <a:off x="7010401" y="6597592"/>
            <a:ext cx="55499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800" i="1" dirty="0" smtClean="0"/>
              <a:t>Zdroj</a:t>
            </a:r>
            <a:r>
              <a:rPr lang="sk-SK" sz="800" i="1" dirty="0"/>
              <a:t>: </a:t>
            </a:r>
            <a:r>
              <a:rPr lang="sk-SK" sz="800" i="1" dirty="0" err="1"/>
              <a:t>https</a:t>
            </a:r>
            <a:r>
              <a:rPr lang="sk-SK" sz="800" i="1" dirty="0"/>
              <a:t>://</a:t>
            </a:r>
            <a:r>
              <a:rPr lang="sk-SK" sz="800" i="1" dirty="0" err="1"/>
              <a:t>www.mulesoft.com</a:t>
            </a:r>
            <a:r>
              <a:rPr lang="sk-SK" sz="800" i="1" dirty="0"/>
              <a:t>/ty/</a:t>
            </a:r>
            <a:r>
              <a:rPr lang="sk-SK" sz="800" i="1" dirty="0" err="1"/>
              <a:t>webinars</a:t>
            </a:r>
            <a:r>
              <a:rPr lang="sk-SK" sz="800" i="1" dirty="0"/>
              <a:t>/catalyst-accelerator-banking-how-to-get-started-open-banking-and-psd2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0492" t="19912" r="6481"/>
          <a:stretch/>
        </p:blipFill>
        <p:spPr>
          <a:xfrm>
            <a:off x="838200" y="1712038"/>
            <a:ext cx="5257800" cy="3588138"/>
          </a:xfrm>
          <a:prstGeom prst="rect">
            <a:avLst/>
          </a:prstGeom>
        </p:spPr>
      </p:pic>
      <p:sp>
        <p:nvSpPr>
          <p:cNvPr id="3" name="Triangle 2"/>
          <p:cNvSpPr/>
          <p:nvPr/>
        </p:nvSpPr>
        <p:spPr>
          <a:xfrm rot="5400000">
            <a:off x="6029326" y="3425569"/>
            <a:ext cx="1962150" cy="234950"/>
          </a:xfrm>
          <a:prstGeom prst="triangle">
            <a:avLst>
              <a:gd name="adj" fmla="val 5064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l="12216" t="22837" r="11807" b="17437"/>
          <a:stretch/>
        </p:blipFill>
        <p:spPr>
          <a:xfrm>
            <a:off x="7740649" y="2259270"/>
            <a:ext cx="3841751" cy="220105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6477" y="0"/>
            <a:ext cx="1129904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06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sk-SK" dirty="0" smtClean="0"/>
              <a:t>Workshopy</a:t>
            </a:r>
            <a:endParaRPr lang="sk-SK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sk-SK" b="1" dirty="0"/>
              <a:t>20.9.2017:</a:t>
            </a:r>
            <a:r>
              <a:rPr lang="sk-SK" dirty="0"/>
              <a:t> </a:t>
            </a:r>
            <a:endParaRPr lang="en-GB" dirty="0"/>
          </a:p>
          <a:p>
            <a:pPr lvl="1"/>
            <a:r>
              <a:rPr lang="sk-SK" dirty="0"/>
              <a:t>Štandardy pre tvorbu podaní na decentralizovaných prístupových miestach (centrálne, špecializované portály, IOM, Úradovne OVM)</a:t>
            </a:r>
            <a:endParaRPr lang="en-GB" dirty="0"/>
          </a:p>
          <a:p>
            <a:pPr lvl="0"/>
            <a:r>
              <a:rPr lang="sk-SK" b="1" dirty="0"/>
              <a:t>27.9.2017: </a:t>
            </a:r>
            <a:endParaRPr lang="en-GB" dirty="0"/>
          </a:p>
          <a:p>
            <a:pPr lvl="1"/>
            <a:r>
              <a:rPr lang="sk-SK" dirty="0"/>
              <a:t>Platby vrátane novely </a:t>
            </a:r>
            <a:r>
              <a:rPr lang="sk-SK" dirty="0" err="1"/>
              <a:t>eGov</a:t>
            </a:r>
            <a:r>
              <a:rPr lang="sk-SK" dirty="0"/>
              <a:t> </a:t>
            </a:r>
            <a:endParaRPr lang="en-GB" dirty="0"/>
          </a:p>
          <a:p>
            <a:pPr lvl="2"/>
            <a:r>
              <a:rPr lang="sk-SK" dirty="0" err="1"/>
              <a:t>eKolok</a:t>
            </a:r>
            <a:endParaRPr lang="en-GB" dirty="0"/>
          </a:p>
          <a:p>
            <a:pPr lvl="2"/>
            <a:r>
              <a:rPr lang="sk-SK" dirty="0"/>
              <a:t>Platba kartou</a:t>
            </a:r>
            <a:endParaRPr lang="en-GB" dirty="0"/>
          </a:p>
          <a:p>
            <a:pPr lvl="2"/>
            <a:r>
              <a:rPr lang="sk-SK" dirty="0"/>
              <a:t>Štátna pokladnica</a:t>
            </a:r>
            <a:endParaRPr lang="en-GB" dirty="0"/>
          </a:p>
          <a:p>
            <a:pPr lvl="2"/>
            <a:r>
              <a:rPr lang="sk-SK" dirty="0"/>
              <a:t>PSD2</a:t>
            </a:r>
            <a:endParaRPr lang="en-GB" dirty="0"/>
          </a:p>
          <a:p>
            <a:pPr lvl="1"/>
            <a:r>
              <a:rPr lang="sk-SK" dirty="0" err="1"/>
              <a:t>Proaktívnosť</a:t>
            </a:r>
            <a:r>
              <a:rPr lang="sk-SK" dirty="0"/>
              <a:t>, zber a vyhodnotenie spätnej väzby</a:t>
            </a:r>
            <a:endParaRPr lang="en-GB" dirty="0"/>
          </a:p>
          <a:p>
            <a:pPr lvl="0"/>
            <a:r>
              <a:rPr lang="sk-SK" b="1" dirty="0"/>
              <a:t>4.10.2017: </a:t>
            </a:r>
            <a:endParaRPr lang="en-GB" dirty="0"/>
          </a:p>
          <a:p>
            <a:pPr lvl="1"/>
            <a:r>
              <a:rPr lang="sk-SK" dirty="0"/>
              <a:t>Koncept vyhľadávania a navigácie + možnosť konfigurácie výberu služieb spadajúcich pod komplexnú službu, UX orientovaný prístup na tvorbu nových služieb</a:t>
            </a:r>
            <a:endParaRPr lang="en-GB" dirty="0"/>
          </a:p>
          <a:p>
            <a:pPr lvl="1"/>
            <a:r>
              <a:rPr lang="sk-SK" dirty="0"/>
              <a:t>Aktualizácia leg. prostredia na autorizáciu (autorizácia klikom)</a:t>
            </a:r>
            <a:endParaRPr lang="en-GB" dirty="0"/>
          </a:p>
          <a:p>
            <a:pPr lvl="1"/>
            <a:r>
              <a:rPr lang="sk-SK" dirty="0"/>
              <a:t>Listinné výstupy v </a:t>
            </a:r>
            <a:r>
              <a:rPr lang="sk-SK" dirty="0" err="1"/>
              <a:t>multikanálovom</a:t>
            </a:r>
            <a:r>
              <a:rPr lang="sk-SK" dirty="0"/>
              <a:t> </a:t>
            </a:r>
            <a:r>
              <a:rPr lang="sk-SK" dirty="0" smtClean="0"/>
              <a:t>prostredí</a:t>
            </a:r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Plán</a:t>
            </a: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1979885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Realizácia platby </a:t>
            </a:r>
            <a:r>
              <a:rPr lang="mr-IN" dirty="0" smtClean="0"/>
              <a:t>–</a:t>
            </a:r>
            <a:r>
              <a:rPr lang="sk-SK" dirty="0" smtClean="0"/>
              <a:t> prehľad transakcií</a:t>
            </a:r>
            <a:endParaRPr lang="sk-SK" dirty="0"/>
          </a:p>
        </p:txBody>
      </p:sp>
      <p:sp>
        <p:nvSpPr>
          <p:cNvPr id="6" name="TextBox 5"/>
          <p:cNvSpPr txBox="1"/>
          <p:nvPr/>
        </p:nvSpPr>
        <p:spPr>
          <a:xfrm>
            <a:off x="7010401" y="6597592"/>
            <a:ext cx="55499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800" i="1" dirty="0" smtClean="0"/>
              <a:t>Zdroj</a:t>
            </a:r>
            <a:r>
              <a:rPr lang="sk-SK" sz="800" i="1" dirty="0"/>
              <a:t>: </a:t>
            </a:r>
            <a:r>
              <a:rPr lang="sk-SK" sz="800" i="1" dirty="0" err="1"/>
              <a:t>https</a:t>
            </a:r>
            <a:r>
              <a:rPr lang="sk-SK" sz="800" i="1" dirty="0"/>
              <a:t>://</a:t>
            </a:r>
            <a:r>
              <a:rPr lang="sk-SK" sz="800" i="1" dirty="0" err="1"/>
              <a:t>www.mulesoft.com</a:t>
            </a:r>
            <a:r>
              <a:rPr lang="sk-SK" sz="800" i="1" dirty="0"/>
              <a:t>/ty/</a:t>
            </a:r>
            <a:r>
              <a:rPr lang="sk-SK" sz="800" i="1" dirty="0" err="1"/>
              <a:t>webinars</a:t>
            </a:r>
            <a:r>
              <a:rPr lang="sk-SK" sz="800" i="1" dirty="0"/>
              <a:t>/catalyst-accelerator-banking-how-to-get-started-open-banking-and-psd2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1050" y="1178435"/>
            <a:ext cx="8089900" cy="4910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7207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Realizácia platby </a:t>
            </a:r>
            <a:r>
              <a:rPr lang="mr-IN" dirty="0" smtClean="0"/>
              <a:t>–</a:t>
            </a:r>
            <a:r>
              <a:rPr lang="sk-SK" dirty="0" smtClean="0"/>
              <a:t> prehľad transakcií</a:t>
            </a:r>
            <a:endParaRPr lang="sk-SK" dirty="0"/>
          </a:p>
        </p:txBody>
      </p:sp>
      <p:sp>
        <p:nvSpPr>
          <p:cNvPr id="6" name="TextBox 5"/>
          <p:cNvSpPr txBox="1"/>
          <p:nvPr/>
        </p:nvSpPr>
        <p:spPr>
          <a:xfrm>
            <a:off x="7010401" y="6597592"/>
            <a:ext cx="55499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800" i="1" dirty="0" smtClean="0"/>
              <a:t>Zdroj</a:t>
            </a:r>
            <a:r>
              <a:rPr lang="sk-SK" sz="800" i="1" dirty="0"/>
              <a:t>: </a:t>
            </a:r>
            <a:r>
              <a:rPr lang="sk-SK" sz="800" i="1" dirty="0" err="1"/>
              <a:t>https</a:t>
            </a:r>
            <a:r>
              <a:rPr lang="sk-SK" sz="800" i="1" dirty="0"/>
              <a:t>://</a:t>
            </a:r>
            <a:r>
              <a:rPr lang="sk-SK" sz="800" i="1" dirty="0" err="1"/>
              <a:t>www.mulesoft.com</a:t>
            </a:r>
            <a:r>
              <a:rPr lang="sk-SK" sz="800" i="1" dirty="0"/>
              <a:t>/ty/</a:t>
            </a:r>
            <a:r>
              <a:rPr lang="sk-SK" sz="800" i="1" dirty="0" err="1"/>
              <a:t>webinars</a:t>
            </a:r>
            <a:r>
              <a:rPr lang="sk-SK" sz="800" i="1" dirty="0"/>
              <a:t>/catalyst-accelerator-banking-how-to-get-started-open-banking-and-psd2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1050" y="1178435"/>
            <a:ext cx="8089900" cy="4910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814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sk-SK" dirty="0" smtClean="0"/>
              <a:t>Dokument</a:t>
            </a:r>
            <a:endParaRPr lang="sk-SK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lvl="0"/>
            <a:r>
              <a:rPr lang="sk-SK" b="1" dirty="0"/>
              <a:t>8.10.2017:</a:t>
            </a:r>
            <a:endParaRPr lang="en-GB" dirty="0"/>
          </a:p>
          <a:p>
            <a:pPr lvl="1"/>
            <a:r>
              <a:rPr lang="sk-SK" dirty="0"/>
              <a:t> Poskytnutie dokumentu na pripomienkovanie členov pracovnej skupiny (verzia 1)</a:t>
            </a:r>
            <a:endParaRPr lang="en-GB" dirty="0"/>
          </a:p>
          <a:p>
            <a:pPr lvl="0"/>
            <a:r>
              <a:rPr lang="sk-SK" b="1" dirty="0"/>
              <a:t>9.10.2017 – 10.10.2017 do 17:00</a:t>
            </a:r>
            <a:endParaRPr lang="en-GB" dirty="0"/>
          </a:p>
          <a:p>
            <a:pPr lvl="1"/>
            <a:r>
              <a:rPr lang="sk-SK" dirty="0"/>
              <a:t> Pripomienkovanie dokumentu členmi PS</a:t>
            </a:r>
            <a:endParaRPr lang="en-GB" dirty="0"/>
          </a:p>
          <a:p>
            <a:pPr lvl="0"/>
            <a:r>
              <a:rPr lang="sk-SK" b="1" dirty="0"/>
              <a:t>11.10.2017 8:30 – 10:30</a:t>
            </a:r>
            <a:endParaRPr lang="en-GB" dirty="0"/>
          </a:p>
          <a:p>
            <a:pPr lvl="1"/>
            <a:r>
              <a:rPr lang="sk-SK" dirty="0"/>
              <a:t> Stretnutie pracovnej skupiny k pripomienkam a spôsobu zapracovania</a:t>
            </a:r>
            <a:endParaRPr lang="en-GB" dirty="0"/>
          </a:p>
          <a:p>
            <a:pPr lvl="0"/>
            <a:r>
              <a:rPr lang="sk-SK" b="1" dirty="0"/>
              <a:t>15.10.2017</a:t>
            </a:r>
            <a:endParaRPr lang="en-GB" dirty="0"/>
          </a:p>
          <a:p>
            <a:pPr lvl="1"/>
            <a:r>
              <a:rPr lang="sk-SK" dirty="0"/>
              <a:t> Predloženie finalizovaného dokumentu (verzia 1) na vedenie UPVII</a:t>
            </a:r>
            <a:endParaRPr lang="en-GB" dirty="0"/>
          </a:p>
          <a:p>
            <a:pPr lvl="0"/>
            <a:r>
              <a:rPr lang="sk-SK" b="1" dirty="0"/>
              <a:t>30.10.2017</a:t>
            </a:r>
            <a:endParaRPr lang="en-GB" dirty="0"/>
          </a:p>
          <a:p>
            <a:pPr lvl="1"/>
            <a:r>
              <a:rPr lang="sk-SK" dirty="0"/>
              <a:t>Predloženie finalizovaného dokumentu (verzia 1) na Radu vlády pre digitalizáciu verejnej správy a jednotný digitálny </a:t>
            </a:r>
            <a:r>
              <a:rPr lang="sk-SK" dirty="0" smtClean="0"/>
              <a:t>trh</a:t>
            </a:r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Plán</a:t>
            </a: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1361800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sk-SK" dirty="0" smtClean="0"/>
              <a:t>Nová smernica Európskeho parlamentu a rady pre oblasť platobného styku (</a:t>
            </a:r>
            <a:r>
              <a:rPr lang="sk-SK" b="1" dirty="0" err="1" smtClean="0"/>
              <a:t>Payment</a:t>
            </a:r>
            <a:r>
              <a:rPr lang="sk-SK" b="1" dirty="0" smtClean="0"/>
              <a:t> Service </a:t>
            </a:r>
            <a:r>
              <a:rPr lang="sk-SK" b="1" dirty="0" err="1" smtClean="0"/>
              <a:t>Directive</a:t>
            </a:r>
            <a:r>
              <a:rPr lang="sk-SK" b="1" dirty="0" smtClean="0"/>
              <a:t> 2*</a:t>
            </a:r>
            <a:r>
              <a:rPr lang="sk-SK" dirty="0" smtClean="0"/>
              <a:t>)</a:t>
            </a:r>
          </a:p>
          <a:p>
            <a:r>
              <a:rPr lang="sk-SK" dirty="0" smtClean="0"/>
              <a:t>V oblasti internetových platieb, </a:t>
            </a:r>
            <a:r>
              <a:rPr lang="sk-SK" dirty="0"/>
              <a:t>PSD2 </a:t>
            </a:r>
            <a:r>
              <a:rPr lang="sk-SK" dirty="0" smtClean="0"/>
              <a:t>definuje nové typy entít pre tretie strany: </a:t>
            </a:r>
            <a:endParaRPr lang="sk-SK" dirty="0"/>
          </a:p>
          <a:p>
            <a:pPr lvl="1"/>
            <a:r>
              <a:rPr lang="sk-SK" dirty="0" smtClean="0"/>
              <a:t>Poskytovatelia služieb iniciovania platby (</a:t>
            </a:r>
            <a:r>
              <a:rPr lang="sk-SK" dirty="0" err="1"/>
              <a:t>payment</a:t>
            </a:r>
            <a:r>
              <a:rPr lang="sk-SK" dirty="0"/>
              <a:t> </a:t>
            </a:r>
            <a:r>
              <a:rPr lang="sk-SK" dirty="0" err="1"/>
              <a:t>initiation</a:t>
            </a:r>
            <a:r>
              <a:rPr lang="sk-SK" dirty="0"/>
              <a:t> </a:t>
            </a:r>
            <a:r>
              <a:rPr lang="sk-SK" dirty="0" err="1"/>
              <a:t>service</a:t>
            </a:r>
            <a:r>
              <a:rPr lang="sk-SK" dirty="0"/>
              <a:t> </a:t>
            </a:r>
            <a:r>
              <a:rPr lang="sk-SK" dirty="0" err="1"/>
              <a:t>providers</a:t>
            </a:r>
            <a:r>
              <a:rPr lang="sk-SK" dirty="0"/>
              <a:t> (</a:t>
            </a:r>
            <a:r>
              <a:rPr lang="sk-SK" dirty="0" err="1"/>
              <a:t>PISPs</a:t>
            </a:r>
            <a:r>
              <a:rPr lang="sk-SK" dirty="0" smtClean="0"/>
              <a:t>))</a:t>
            </a:r>
            <a:endParaRPr lang="sk-SK" dirty="0"/>
          </a:p>
          <a:p>
            <a:pPr lvl="1"/>
            <a:r>
              <a:rPr lang="sk-SK" dirty="0"/>
              <a:t>Poskytovatelia služieb informácií o účtoch </a:t>
            </a:r>
            <a:r>
              <a:rPr lang="sk-SK" dirty="0" smtClean="0"/>
              <a:t>(</a:t>
            </a:r>
            <a:r>
              <a:rPr lang="sk-SK" dirty="0" err="1" smtClean="0"/>
              <a:t>account</a:t>
            </a:r>
            <a:r>
              <a:rPr lang="sk-SK" dirty="0" smtClean="0"/>
              <a:t> </a:t>
            </a:r>
            <a:r>
              <a:rPr lang="sk-SK" dirty="0" err="1"/>
              <a:t>information</a:t>
            </a:r>
            <a:r>
              <a:rPr lang="sk-SK" dirty="0"/>
              <a:t> </a:t>
            </a:r>
            <a:r>
              <a:rPr lang="sk-SK" dirty="0" err="1"/>
              <a:t>service</a:t>
            </a:r>
            <a:r>
              <a:rPr lang="sk-SK" dirty="0"/>
              <a:t> </a:t>
            </a:r>
            <a:r>
              <a:rPr lang="sk-SK" dirty="0" err="1"/>
              <a:t>providers</a:t>
            </a:r>
            <a:r>
              <a:rPr lang="sk-SK" dirty="0"/>
              <a:t> (</a:t>
            </a:r>
            <a:r>
              <a:rPr lang="sk-SK" dirty="0" err="1"/>
              <a:t>AISPs</a:t>
            </a:r>
            <a:r>
              <a:rPr lang="sk-SK" dirty="0" smtClean="0"/>
              <a:t>)) </a:t>
            </a:r>
          </a:p>
          <a:p>
            <a:r>
              <a:rPr lang="sk-SK" dirty="0" smtClean="0"/>
              <a:t>Nariaďuje zabezpečenie komunikácie medzi </a:t>
            </a:r>
            <a:r>
              <a:rPr lang="sk-SK" dirty="0"/>
              <a:t>Bankami a tretími stranami</a:t>
            </a:r>
            <a:r>
              <a:rPr lang="sk-SK" dirty="0" smtClean="0"/>
              <a:t> tzv. </a:t>
            </a:r>
            <a:r>
              <a:rPr lang="sk-SK" b="1" dirty="0" smtClean="0"/>
              <a:t>silnou klientskou autentifikáciou</a:t>
            </a:r>
            <a:r>
              <a:rPr lang="sk-SK" dirty="0" smtClean="0"/>
              <a:t>, pre podporu služieb poskytovania informácií o účtoch alebo služieb iniciovania platieb.</a:t>
            </a:r>
          </a:p>
          <a:p>
            <a:r>
              <a:rPr lang="sk-SK" dirty="0" err="1" smtClean="0"/>
              <a:t>Europská</a:t>
            </a:r>
            <a:r>
              <a:rPr lang="sk-SK" dirty="0" smtClean="0"/>
              <a:t> rada pre platby zavádza aj </a:t>
            </a:r>
            <a:r>
              <a:rPr lang="sk-SK" b="1" dirty="0" smtClean="0"/>
              <a:t>SEPA </a:t>
            </a:r>
            <a:r>
              <a:rPr lang="sk-SK" b="1" dirty="0"/>
              <a:t>Credit Transfer </a:t>
            </a:r>
            <a:r>
              <a:rPr lang="sk-SK" b="1" dirty="0" err="1"/>
              <a:t>Instant</a:t>
            </a:r>
            <a:r>
              <a:rPr lang="sk-SK" b="1" dirty="0"/>
              <a:t> </a:t>
            </a:r>
            <a:r>
              <a:rPr lang="sk-SK" b="1" dirty="0" err="1"/>
              <a:t>Payment</a:t>
            </a:r>
            <a:r>
              <a:rPr lang="sk-SK" b="1" dirty="0"/>
              <a:t> </a:t>
            </a:r>
            <a:r>
              <a:rPr lang="sk-SK" b="1" dirty="0" err="1" smtClean="0"/>
              <a:t>Scheme</a:t>
            </a:r>
            <a:r>
              <a:rPr lang="sk-SK" b="1" dirty="0" smtClean="0"/>
              <a:t> </a:t>
            </a:r>
            <a:r>
              <a:rPr lang="sk-SK" dirty="0" smtClean="0"/>
              <a:t>(okamžité platby)</a:t>
            </a:r>
            <a:endParaRPr lang="sk-SK" dirty="0"/>
          </a:p>
          <a:p>
            <a:endParaRPr lang="sk-SK" dirty="0"/>
          </a:p>
          <a:p>
            <a:endParaRPr lang="sk-SK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PSD 2 - vysvetlenie</a:t>
            </a:r>
            <a:endParaRPr lang="sk-SK" dirty="0"/>
          </a:p>
        </p:txBody>
      </p:sp>
      <p:sp>
        <p:nvSpPr>
          <p:cNvPr id="5" name="TextBox 4"/>
          <p:cNvSpPr txBox="1"/>
          <p:nvPr/>
        </p:nvSpPr>
        <p:spPr>
          <a:xfrm>
            <a:off x="7375629" y="6426200"/>
            <a:ext cx="47485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1200" i="1" dirty="0"/>
              <a:t>*</a:t>
            </a:r>
            <a:r>
              <a:rPr lang="sk-SK" sz="1200" i="1" dirty="0" smtClean="0"/>
              <a:t>http</a:t>
            </a:r>
            <a:r>
              <a:rPr lang="sk-SK" sz="1200" i="1" dirty="0"/>
              <a:t>://eur-</a:t>
            </a:r>
            <a:r>
              <a:rPr lang="sk-SK" sz="1200" i="1" dirty="0" err="1"/>
              <a:t>lex.europa.eu</a:t>
            </a:r>
            <a:r>
              <a:rPr lang="sk-SK" sz="1200" i="1" dirty="0"/>
              <a:t>/</a:t>
            </a:r>
            <a:r>
              <a:rPr lang="sk-SK" sz="1200" i="1" dirty="0" err="1"/>
              <a:t>legal-content</a:t>
            </a:r>
            <a:r>
              <a:rPr lang="sk-SK" sz="1200" i="1" dirty="0"/>
              <a:t>/EN/TXT/?</a:t>
            </a:r>
            <a:r>
              <a:rPr lang="sk-SK" sz="1200" i="1" dirty="0" err="1"/>
              <a:t>uri</a:t>
            </a:r>
            <a:r>
              <a:rPr lang="sk-SK" sz="1200" i="1" dirty="0"/>
              <a:t>=CELEX:32015L2366</a:t>
            </a:r>
            <a:r>
              <a:rPr lang="en-GB" sz="1200" i="1" dirty="0"/>
              <a:t> </a:t>
            </a:r>
            <a:endParaRPr lang="sk-SK" sz="1200" i="1" dirty="0"/>
          </a:p>
        </p:txBody>
      </p:sp>
    </p:spTree>
    <p:extLst>
      <p:ext uri="{BB962C8B-B14F-4D97-AF65-F5344CB8AC3E}">
        <p14:creationId xmlns:p14="http://schemas.microsoft.com/office/powerpoint/2010/main" val="1877258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sk-SK" dirty="0" smtClean="0"/>
              <a:t>Spojenie klienta s bankovými údajmi prostredníctvom </a:t>
            </a:r>
            <a:r>
              <a:rPr lang="sk-SK" dirty="0" err="1" smtClean="0"/>
              <a:t>AISPs</a:t>
            </a:r>
            <a:endParaRPr lang="sk-SK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Koncepčný pohľad </a:t>
            </a:r>
            <a:r>
              <a:rPr lang="sk-SK" dirty="0" err="1" smtClean="0"/>
              <a:t>AISPs</a:t>
            </a:r>
            <a:endParaRPr lang="sk-SK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235835" y="1619678"/>
            <a:ext cx="5720329" cy="492786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1353800" y="6547541"/>
            <a:ext cx="78258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800" i="1" dirty="0" smtClean="0"/>
              <a:t>Zdroj: </a:t>
            </a:r>
            <a:r>
              <a:rPr lang="sk-SK" sz="800" i="1" dirty="0" err="1" smtClean="0"/>
              <a:t>innopay</a:t>
            </a:r>
            <a:endParaRPr lang="sk-SK" sz="800" i="1" dirty="0"/>
          </a:p>
        </p:txBody>
      </p:sp>
    </p:spTree>
    <p:extLst>
      <p:ext uri="{BB962C8B-B14F-4D97-AF65-F5344CB8AC3E}">
        <p14:creationId xmlns:p14="http://schemas.microsoft.com/office/powerpoint/2010/main" val="31579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sk-SK" dirty="0" smtClean="0"/>
              <a:t>Realizácia platby klienta použitím </a:t>
            </a:r>
            <a:r>
              <a:rPr lang="sk-SK" dirty="0" err="1" smtClean="0"/>
              <a:t>PISPs</a:t>
            </a:r>
            <a:endParaRPr lang="sk-SK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Koncepčný pohľad </a:t>
            </a:r>
            <a:r>
              <a:rPr lang="sk-SK" dirty="0" err="1" smtClean="0"/>
              <a:t>PISPs</a:t>
            </a:r>
            <a:endParaRPr lang="sk-SK" dirty="0"/>
          </a:p>
        </p:txBody>
      </p:sp>
      <p:sp>
        <p:nvSpPr>
          <p:cNvPr id="6" name="TextBox 5"/>
          <p:cNvSpPr txBox="1"/>
          <p:nvPr/>
        </p:nvSpPr>
        <p:spPr>
          <a:xfrm>
            <a:off x="11353800" y="6547541"/>
            <a:ext cx="78258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800" i="1" dirty="0" smtClean="0"/>
              <a:t>Zdroj: </a:t>
            </a:r>
            <a:r>
              <a:rPr lang="sk-SK" sz="800" i="1" dirty="0" err="1" smtClean="0"/>
              <a:t>innopay</a:t>
            </a:r>
            <a:endParaRPr lang="sk-SK" sz="800" i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155950" y="1732267"/>
            <a:ext cx="5880100" cy="4815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0582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PSD 2 - termíny</a:t>
            </a:r>
            <a:endParaRPr lang="sk-SK" dirty="0"/>
          </a:p>
        </p:txBody>
      </p:sp>
      <p:sp>
        <p:nvSpPr>
          <p:cNvPr id="5" name="TextBox 4"/>
          <p:cNvSpPr txBox="1"/>
          <p:nvPr/>
        </p:nvSpPr>
        <p:spPr>
          <a:xfrm>
            <a:off x="7375629" y="6426200"/>
            <a:ext cx="47485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1200" i="1" dirty="0"/>
              <a:t>*</a:t>
            </a:r>
            <a:r>
              <a:rPr lang="sk-SK" sz="1200" i="1" dirty="0" smtClean="0"/>
              <a:t>http</a:t>
            </a:r>
            <a:r>
              <a:rPr lang="sk-SK" sz="1200" i="1" dirty="0"/>
              <a:t>://</a:t>
            </a:r>
            <a:r>
              <a:rPr lang="sk-SK" sz="1200" i="1" dirty="0" err="1"/>
              <a:t>www.ecb.europa.eu</a:t>
            </a:r>
            <a:r>
              <a:rPr lang="sk-SK" sz="1200" i="1" dirty="0"/>
              <a:t>/</a:t>
            </a:r>
            <a:r>
              <a:rPr lang="sk-SK" sz="1200" i="1" dirty="0" err="1"/>
              <a:t>paym</a:t>
            </a:r>
            <a:r>
              <a:rPr lang="sk-SK" sz="1200" i="1" dirty="0"/>
              <a:t>/</a:t>
            </a:r>
            <a:r>
              <a:rPr lang="sk-SK" sz="1200" i="1" dirty="0" err="1"/>
              <a:t>retpaym</a:t>
            </a:r>
            <a:r>
              <a:rPr lang="sk-SK" sz="1200" i="1" dirty="0"/>
              <a:t>/</a:t>
            </a:r>
            <a:r>
              <a:rPr lang="sk-SK" sz="1200" i="1" dirty="0" err="1"/>
              <a:t>instant</a:t>
            </a:r>
            <a:r>
              <a:rPr lang="sk-SK" sz="1200" i="1" dirty="0"/>
              <a:t>/html/</a:t>
            </a:r>
            <a:r>
              <a:rPr lang="sk-SK" sz="1200" i="1" dirty="0" err="1"/>
              <a:t>index.en.html</a:t>
            </a:r>
            <a:endParaRPr lang="sk-SK" sz="1200" i="1" dirty="0"/>
          </a:p>
        </p:txBody>
      </p:sp>
      <p:sp>
        <p:nvSpPr>
          <p:cNvPr id="7" name="Content Placeholder 2"/>
          <p:cNvSpPr>
            <a:spLocks noGrp="1"/>
          </p:cNvSpPr>
          <p:nvPr>
            <p:ph sz="half" idx="2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r>
              <a:rPr lang="sk-SK" b="1" dirty="0" smtClean="0"/>
              <a:t>Banky, </a:t>
            </a:r>
            <a:r>
              <a:rPr lang="sk-SK" b="1" dirty="0" err="1" smtClean="0"/>
              <a:t>AISPs</a:t>
            </a:r>
            <a:r>
              <a:rPr lang="sk-SK" b="1" dirty="0" smtClean="0"/>
              <a:t>, </a:t>
            </a:r>
            <a:r>
              <a:rPr lang="sk-SK" b="1" dirty="0" err="1" smtClean="0"/>
              <a:t>PISPs</a:t>
            </a:r>
            <a:endParaRPr lang="sk-SK" b="1" dirty="0" smtClean="0"/>
          </a:p>
          <a:p>
            <a:pPr lvl="1"/>
            <a:r>
              <a:rPr lang="sk-SK" dirty="0" smtClean="0"/>
              <a:t>8. Október 2015 </a:t>
            </a:r>
            <a:r>
              <a:rPr lang="mr-IN" dirty="0" smtClean="0"/>
              <a:t>–</a:t>
            </a:r>
            <a:r>
              <a:rPr lang="sk-SK" dirty="0" smtClean="0"/>
              <a:t> schválenie PSD 2</a:t>
            </a:r>
          </a:p>
          <a:p>
            <a:pPr lvl="1"/>
            <a:r>
              <a:rPr lang="sk-SK" dirty="0" smtClean="0"/>
              <a:t>13. Január 2018 </a:t>
            </a:r>
            <a:r>
              <a:rPr lang="mr-IN" dirty="0" smtClean="0"/>
              <a:t>–</a:t>
            </a:r>
            <a:r>
              <a:rPr lang="sk-SK" dirty="0" smtClean="0"/>
              <a:t> dátum zapracovania PSD 2 do lokálnej legislatívy</a:t>
            </a:r>
          </a:p>
          <a:p>
            <a:pPr lvl="1"/>
            <a:r>
              <a:rPr lang="sk-SK" dirty="0" smtClean="0"/>
              <a:t>13. Júl 2018 </a:t>
            </a:r>
            <a:r>
              <a:rPr lang="mr-IN" dirty="0" smtClean="0"/>
              <a:t>–</a:t>
            </a:r>
            <a:r>
              <a:rPr lang="sk-SK" dirty="0" smtClean="0"/>
              <a:t> dátum platnosti PSD 2</a:t>
            </a:r>
          </a:p>
          <a:p>
            <a:pPr marL="457200" lvl="1" indent="0">
              <a:buNone/>
            </a:pPr>
            <a:endParaRPr lang="sk-SK" dirty="0" smtClean="0"/>
          </a:p>
          <a:p>
            <a:r>
              <a:rPr lang="sk-SK" b="1" dirty="0" smtClean="0"/>
              <a:t>SCT </a:t>
            </a:r>
            <a:r>
              <a:rPr lang="mr-IN" b="1" dirty="0" smtClean="0"/>
              <a:t>–</a:t>
            </a:r>
            <a:r>
              <a:rPr lang="sk-SK" b="1" dirty="0" smtClean="0"/>
              <a:t> Instantné platby</a:t>
            </a:r>
          </a:p>
          <a:p>
            <a:pPr lvl="1"/>
            <a:r>
              <a:rPr lang="sk-SK" dirty="0" smtClean="0"/>
              <a:t>12. Apríl </a:t>
            </a:r>
            <a:r>
              <a:rPr lang="sk-SK" dirty="0"/>
              <a:t>2016 - SCT </a:t>
            </a:r>
            <a:r>
              <a:rPr lang="sk-SK" dirty="0" err="1"/>
              <a:t>Inst</a:t>
            </a:r>
            <a:r>
              <a:rPr lang="sk-SK" dirty="0"/>
              <a:t> </a:t>
            </a:r>
            <a:r>
              <a:rPr lang="sk-SK" dirty="0" err="1"/>
              <a:t>Scheme</a:t>
            </a:r>
            <a:r>
              <a:rPr lang="sk-SK" dirty="0"/>
              <a:t> </a:t>
            </a:r>
            <a:r>
              <a:rPr lang="sk-SK" dirty="0" err="1"/>
              <a:t>Rulebook</a:t>
            </a:r>
            <a:r>
              <a:rPr lang="sk-SK" dirty="0"/>
              <a:t> </a:t>
            </a:r>
            <a:r>
              <a:rPr lang="sk-SK" dirty="0" err="1"/>
              <a:t>for</a:t>
            </a:r>
            <a:r>
              <a:rPr lang="sk-SK" dirty="0"/>
              <a:t> </a:t>
            </a:r>
            <a:r>
              <a:rPr lang="sk-SK" dirty="0" err="1"/>
              <a:t>Public</a:t>
            </a:r>
            <a:r>
              <a:rPr lang="sk-SK" dirty="0"/>
              <a:t> </a:t>
            </a:r>
            <a:r>
              <a:rPr lang="sk-SK" dirty="0" err="1" smtClean="0"/>
              <a:t>Consultation</a:t>
            </a:r>
            <a:endParaRPr lang="sk-SK" dirty="0" smtClean="0"/>
          </a:p>
          <a:p>
            <a:pPr lvl="1"/>
            <a:r>
              <a:rPr lang="sk-SK" dirty="0"/>
              <a:t>November </a:t>
            </a:r>
            <a:r>
              <a:rPr lang="sk-SK" dirty="0" smtClean="0"/>
              <a:t>2016 * </a:t>
            </a:r>
            <a:r>
              <a:rPr lang="sk-SK" dirty="0"/>
              <a:t>- SCT </a:t>
            </a:r>
            <a:r>
              <a:rPr lang="sk-SK" dirty="0" err="1"/>
              <a:t>Inst</a:t>
            </a:r>
            <a:r>
              <a:rPr lang="sk-SK" dirty="0"/>
              <a:t> </a:t>
            </a:r>
            <a:r>
              <a:rPr lang="sk-SK" dirty="0" err="1"/>
              <a:t>Scheme</a:t>
            </a:r>
            <a:r>
              <a:rPr lang="sk-SK" dirty="0"/>
              <a:t> </a:t>
            </a:r>
            <a:r>
              <a:rPr lang="sk-SK" dirty="0" smtClean="0"/>
              <a:t>vývoj</a:t>
            </a:r>
          </a:p>
          <a:p>
            <a:pPr lvl="1"/>
            <a:r>
              <a:rPr lang="sk-SK" dirty="0"/>
              <a:t>November 2017 </a:t>
            </a:r>
            <a:r>
              <a:rPr lang="sk-SK" dirty="0" smtClean="0"/>
              <a:t>* </a:t>
            </a:r>
            <a:r>
              <a:rPr lang="sk-SK" dirty="0"/>
              <a:t>- SCT </a:t>
            </a:r>
            <a:r>
              <a:rPr lang="sk-SK" dirty="0" err="1"/>
              <a:t>Inst</a:t>
            </a:r>
            <a:r>
              <a:rPr lang="sk-SK" dirty="0"/>
              <a:t> </a:t>
            </a:r>
            <a:r>
              <a:rPr lang="sk-SK" dirty="0" err="1"/>
              <a:t>Scheme</a:t>
            </a:r>
            <a:r>
              <a:rPr lang="sk-SK" dirty="0"/>
              <a:t> </a:t>
            </a:r>
            <a:r>
              <a:rPr lang="sk-SK" dirty="0" smtClean="0"/>
              <a:t>implementácia</a:t>
            </a:r>
          </a:p>
          <a:p>
            <a:pPr lvl="1"/>
            <a:endParaRPr lang="sk-SK" dirty="0"/>
          </a:p>
          <a:p>
            <a:pPr lvl="1"/>
            <a:endParaRPr lang="sk-SK" dirty="0" smtClean="0"/>
          </a:p>
          <a:p>
            <a:pPr lvl="1"/>
            <a:endParaRPr lang="sk-SK" dirty="0" smtClean="0"/>
          </a:p>
          <a:p>
            <a:pPr lvl="1"/>
            <a:endParaRPr lang="sk-SK" dirty="0"/>
          </a:p>
          <a:p>
            <a:endParaRPr lang="sk-SK" dirty="0"/>
          </a:p>
          <a:p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356007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IT Architektúra banky pre pripojenie tretích strán</a:t>
            </a:r>
            <a:endParaRPr lang="sk-SK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3650" y="1228949"/>
            <a:ext cx="9896394" cy="542585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010401" y="6597592"/>
            <a:ext cx="55499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800" i="1" dirty="0" smtClean="0"/>
              <a:t>Zdroj</a:t>
            </a:r>
            <a:r>
              <a:rPr lang="sk-SK" sz="800" i="1" dirty="0"/>
              <a:t>: </a:t>
            </a:r>
            <a:r>
              <a:rPr lang="sk-SK" sz="800" i="1" dirty="0" err="1"/>
              <a:t>https</a:t>
            </a:r>
            <a:r>
              <a:rPr lang="sk-SK" sz="800" i="1" dirty="0"/>
              <a:t>://</a:t>
            </a:r>
            <a:r>
              <a:rPr lang="sk-SK" sz="800" i="1" dirty="0" err="1"/>
              <a:t>www.mulesoft.com</a:t>
            </a:r>
            <a:r>
              <a:rPr lang="sk-SK" sz="800" i="1" dirty="0"/>
              <a:t>/ty/</a:t>
            </a:r>
            <a:r>
              <a:rPr lang="sk-SK" sz="800" i="1" dirty="0" err="1"/>
              <a:t>webinars</a:t>
            </a:r>
            <a:r>
              <a:rPr lang="sk-SK" sz="800" i="1" dirty="0"/>
              <a:t>/catalyst-accelerator-banking-how-to-get-started-open-banking-and-psd2</a:t>
            </a:r>
          </a:p>
        </p:txBody>
      </p:sp>
    </p:spTree>
    <p:extLst>
      <p:ext uri="{BB962C8B-B14F-4D97-AF65-F5344CB8AC3E}">
        <p14:creationId xmlns:p14="http://schemas.microsoft.com/office/powerpoint/2010/main" val="618161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sk-SK" dirty="0" smtClean="0"/>
              <a:t>Klient sa nachádza vo svojom portfóliu na ÚPVS, kde v rámci konfiguračnej časti zaklikne importovať účet z banky a/alebo nastavenie realizácie platieb za služby štátu zo svojho bankového účtu cez ÚPVS</a:t>
            </a:r>
          </a:p>
          <a:p>
            <a:r>
              <a:rPr lang="sk-SK" dirty="0" smtClean="0"/>
              <a:t>Klient z menu vyberie banky (Tatra Banka, VÚB, ČSOB, SLSP, atď.), pre ktoré chce nastaviť oprávnenie prístupu na jeho účty z ÚPVS (</a:t>
            </a:r>
            <a:r>
              <a:rPr lang="sk-SK" dirty="0" err="1" smtClean="0"/>
              <a:t>AISPs</a:t>
            </a:r>
            <a:r>
              <a:rPr lang="sk-SK" dirty="0" smtClean="0"/>
              <a:t>) a/alebo nastaví možnosť realizácie platieb prostredníctvom ÚPVS (</a:t>
            </a:r>
            <a:r>
              <a:rPr lang="sk-SK" dirty="0" err="1" smtClean="0"/>
              <a:t>PISPs</a:t>
            </a:r>
            <a:r>
              <a:rPr lang="sk-SK" dirty="0" smtClean="0"/>
              <a:t>). Predpokladáme, že klient používa bankový autorizačný predmet (SMS, </a:t>
            </a:r>
            <a:r>
              <a:rPr lang="sk-SK" dirty="0" err="1" smtClean="0"/>
              <a:t>mToken</a:t>
            </a:r>
            <a:r>
              <a:rPr lang="sk-SK" dirty="0" smtClean="0"/>
              <a:t>, PKI), ktorý už má priradený účtu.</a:t>
            </a:r>
          </a:p>
          <a:p>
            <a:r>
              <a:rPr lang="sk-SK" dirty="0" smtClean="0"/>
              <a:t>Klient je presmerovaný na prihlasovaciu obrazovku banky, kde sa autentifikuje bankovými prostriedkami a zároveň autorizuje oprávnenie tretej strany (</a:t>
            </a:r>
            <a:r>
              <a:rPr lang="sk-SK" dirty="0" err="1" smtClean="0"/>
              <a:t>AISPs</a:t>
            </a:r>
            <a:r>
              <a:rPr lang="sk-SK" dirty="0" smtClean="0"/>
              <a:t> a/alebo </a:t>
            </a:r>
            <a:r>
              <a:rPr lang="sk-SK" dirty="0" err="1" smtClean="0"/>
              <a:t>PISPs</a:t>
            </a:r>
            <a:r>
              <a:rPr lang="sk-SK" dirty="0" smtClean="0"/>
              <a:t>). </a:t>
            </a:r>
          </a:p>
          <a:p>
            <a:r>
              <a:rPr lang="sk-SK" dirty="0" smtClean="0"/>
              <a:t>Klient je po udelení oprávnenia presmerovaný naspať na portfólio klienta na ÚPVS, kde sú dotiahnuté údaje o účtoch a/alebo aktivovaná možnosť realizácii platieb z bankového účtu prostredníctvom ÚPVS.</a:t>
            </a:r>
          </a:p>
          <a:p>
            <a:r>
              <a:rPr lang="sk-SK" dirty="0" smtClean="0"/>
              <a:t>Klient realizuje platby cez centrálny </a:t>
            </a:r>
            <a:r>
              <a:rPr lang="sk-SK" dirty="0" err="1" smtClean="0"/>
              <a:t>PISPs</a:t>
            </a:r>
            <a:r>
              <a:rPr lang="sk-SK" dirty="0" smtClean="0"/>
              <a:t> modul ÚPVS či už na centrálnom portály, alebo je na tento modul presmerovaný zo špecializovaných portálov.</a:t>
            </a:r>
          </a:p>
          <a:p>
            <a:endParaRPr lang="sk-SK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k-SK" dirty="0" smtClean="0"/>
              <a:t>Návrh procesu aktivácie bankového účtu a platieb na ÚPVS</a:t>
            </a: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122395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60F16249E6FE61498BFB51A825EE2971" ma:contentTypeVersion="1" ma:contentTypeDescription="Umožňuje vytvoriť nový dokument." ma:contentTypeScope="" ma:versionID="94497ba36c9a1f669a6ba779774874f4">
  <xsd:schema xmlns:xsd="http://www.w3.org/2001/XMLSchema" xmlns:xs="http://www.w3.org/2001/XMLSchema" xmlns:p="http://schemas.microsoft.com/office/2006/metadata/properties" xmlns:ns1="http://schemas.microsoft.com/sharepoint/v3" xmlns:ns2="af457a4c-de28-4d38-bda9-e56a61b168cd" targetNamespace="http://schemas.microsoft.com/office/2006/metadata/properties" ma:root="true" ma:fieldsID="670cec3c361b9a7476bb5ceca5f219d0" ns1:_="" ns2:_="">
    <xsd:import namespace="http://schemas.microsoft.com/sharepoint/v3"/>
    <xsd:import namespace="af457a4c-de28-4d38-bda9-e56a61b168cd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11" nillable="true" ma:displayName="Dátum začatia plánovania" ma:description="Počiatočný dátum plánovania predstavuje stĺpec lokality vytvorený funkciou Publikovanie. Používa sa na stanovenie dátumu a času, kedy sa táto stránka prvý raz zobrazí návštevníkom lokality." ma:internalName="PublishingStartDate">
      <xsd:simpleType>
        <xsd:restriction base="dms:Unknown"/>
      </xsd:simpleType>
    </xsd:element>
    <xsd:element name="PublishingExpirationDate" ma:index="12" nillable="true" ma:displayName="Dátum ukončenia plánovania" ma:description="Dátum skončenia plánovania predstavuje stĺpec lokality vytvorený funkciou Publikovanie. Používa sa na zadanie dátumu a času, po uplynutí ktorých sa táto stránka nebude viac zobrazovať návštevníkom lokality." ma:internalName="PublishingExpiration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f457a4c-de28-4d38-bda9-e56a61b168cd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Hodnota identifikátora dokumentu" ma:description="Hodnota identifikátora dokumentu priradená k tejto položke." ma:internalName="_dlc_DocId" ma:readOnly="true">
      <xsd:simpleType>
        <xsd:restriction base="dms:Text"/>
      </xsd:simpleType>
    </xsd:element>
    <xsd:element name="_dlc_DocIdUrl" ma:index="9" nillable="true" ma:displayName="Identifikátor dokumentu" ma:description="Trvalé prepojenie na tento dok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  <_dlc_DocId xmlns="af457a4c-de28-4d38-bda9-e56a61b168cd">CTYWSUCD3UHA-141091253-61</_dlc_DocId>
    <_dlc_DocIdUrl xmlns="af457a4c-de28-4d38-bda9-e56a61b168cd">
      <Url>https://sp1.prod.metais.local/lepsie-sluzby/_layouts/15/DocIdRedir.aspx?ID=CTYWSUCD3UHA-141091253-61</Url>
      <Description>CTYWSUCD3UHA-141091253-61</Description>
    </_dlc_DocIdUrl>
  </documentManagement>
</p:properties>
</file>

<file path=customXml/itemProps1.xml><?xml version="1.0" encoding="utf-8"?>
<ds:datastoreItem xmlns:ds="http://schemas.openxmlformats.org/officeDocument/2006/customXml" ds:itemID="{83CA7230-9E1B-4306-A13B-54F7D6BD7C38}"/>
</file>

<file path=customXml/itemProps2.xml><?xml version="1.0" encoding="utf-8"?>
<ds:datastoreItem xmlns:ds="http://schemas.openxmlformats.org/officeDocument/2006/customXml" ds:itemID="{A1E6F932-D027-4BD6-9035-9AE5247E1760}"/>
</file>

<file path=customXml/itemProps3.xml><?xml version="1.0" encoding="utf-8"?>
<ds:datastoreItem xmlns:ds="http://schemas.openxmlformats.org/officeDocument/2006/customXml" ds:itemID="{6C34CF51-27B1-4F78-A566-1DFB1B1D69DA}"/>
</file>

<file path=customXml/itemProps4.xml><?xml version="1.0" encoding="utf-8"?>
<ds:datastoreItem xmlns:ds="http://schemas.openxmlformats.org/officeDocument/2006/customXml" ds:itemID="{DAC819CB-0C88-4177-8156-7CCD19BB4E87}"/>
</file>

<file path=docProps/app.xml><?xml version="1.0" encoding="utf-8"?>
<Properties xmlns="http://schemas.openxmlformats.org/officeDocument/2006/extended-properties" xmlns:vt="http://schemas.openxmlformats.org/officeDocument/2006/docPropsVTypes">
  <TotalTime>19099</TotalTime>
  <Words>944</Words>
  <Application>Microsoft Macintosh PowerPoint</Application>
  <PresentationFormat>Widescreen</PresentationFormat>
  <Paragraphs>117</Paragraphs>
  <Slides>21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6" baseType="lpstr">
      <vt:lpstr>Calibri</vt:lpstr>
      <vt:lpstr>Calibri Light</vt:lpstr>
      <vt:lpstr>Open Sans</vt:lpstr>
      <vt:lpstr>Arial</vt:lpstr>
      <vt:lpstr>Office Theme</vt:lpstr>
      <vt:lpstr>Workshop  k Strategickej Priorite  Interakcia s verejnou správou, životné situácie a výber služby navigáciou</vt:lpstr>
      <vt:lpstr>Plán</vt:lpstr>
      <vt:lpstr>Plán</vt:lpstr>
      <vt:lpstr>PSD 2 - vysvetlenie</vt:lpstr>
      <vt:lpstr>Koncepčný pohľad AISPs</vt:lpstr>
      <vt:lpstr>Koncepčný pohľad PISPs</vt:lpstr>
      <vt:lpstr>PSD 2 - termíny</vt:lpstr>
      <vt:lpstr>IT Architektúra banky pre pripojenie tretích strán</vt:lpstr>
      <vt:lpstr>Návrh procesu aktivácie bankového účtu a platieb na ÚPVS</vt:lpstr>
      <vt:lpstr>Návrh procesu realizácie platby pri tvorbe podania na prístupovom mieste</vt:lpstr>
      <vt:lpstr>Otvorené body</vt:lpstr>
      <vt:lpstr>Príklady vizualizácie procesu</vt:lpstr>
      <vt:lpstr>Aktivácia účtu z tretej strany – FE tretej strany</vt:lpstr>
      <vt:lpstr>Aktivácia účtu z tretej strany – pridanie účtu a výber banky</vt:lpstr>
      <vt:lpstr>Aktivácia účtu z tretej strany – login a autorizácia voči  vybranej banke (FE banky)</vt:lpstr>
      <vt:lpstr>Aktivácia účtu z tretej strany – potvrdenie autorizácie aktivácie od banky</vt:lpstr>
      <vt:lpstr>Aktivácia účtu z tretej strany – výber účtu</vt:lpstr>
      <vt:lpstr>Aktivácia účtu z tretej strany – zobrazenie účtu a transakcií</vt:lpstr>
      <vt:lpstr>Realizácia platby – príkaz na úhradu realizovaný cez PISP  a autorizácia voči banke</vt:lpstr>
      <vt:lpstr>Realizácia platby – prehľad transakcií</vt:lpstr>
      <vt:lpstr>Realizácia platby – prehľad transakcií</vt:lpstr>
    </vt:vector>
  </TitlesOfParts>
  <LinksUpToDate>false</LinksUpToDate>
  <SharedDoc>false</SharedDoc>
  <HyperlinksChanged>false</HyperlinksChanged>
  <AppVersion>15.0038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Ana V.</dc:creator>
  <cp:lastModifiedBy>Tomáš Revaj</cp:lastModifiedBy>
  <cp:revision>338</cp:revision>
  <dcterms:created xsi:type="dcterms:W3CDTF">2016-10-11T19:56:36Z</dcterms:created>
  <dcterms:modified xsi:type="dcterms:W3CDTF">2017-09-27T08:27:41Z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0x01010060F16249E6FE61498BFB51A825EE2971</vt:lpwstr>
  </property>
  <property fmtid="{D5CDD505-2E9C-101B-9397-08002B2CF9AE}" pid="3" name="_dlc_DocIdItemGuid">
    <vt:lpwstr>e7df94b0-7101-44f6-ac75-11b806eee0bc</vt:lpwstr>
  </property>
</Properties>
</file>