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13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18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7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tags/tag7.xml" ContentType="application/vnd.openxmlformats-officedocument.presentationml.tags+xml"/>
  <Override PartName="/docProps/core.xml" ContentType="application/vnd.openxmlformats-package.core-properties+xml"/>
  <Override PartName="/ppt/tags/tag2.xml" ContentType="application/vnd.openxmlformats-officedocument.presentationml.tags+xml"/>
  <Override PartName="/ppt/tags/tag8.xml" ContentType="application/vnd.openxmlformats-officedocument.presentationml.tags+xml"/>
  <Override PartName="/ppt/tags/tag6.xml" ContentType="application/vnd.openxmlformats-officedocument.presentationml.tags+xml"/>
  <Override PartName="/ppt/tags/tag5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1.xml" ContentType="application/vnd.openxmlformats-officedocument.presentationml.tag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86" r:id="rId3"/>
    <p:sldId id="283" r:id="rId4"/>
    <p:sldId id="284" r:id="rId5"/>
    <p:sldId id="303" r:id="rId6"/>
    <p:sldId id="285" r:id="rId7"/>
    <p:sldId id="287" r:id="rId8"/>
    <p:sldId id="289" r:id="rId9"/>
    <p:sldId id="291" r:id="rId10"/>
    <p:sldId id="310" r:id="rId11"/>
    <p:sldId id="293" r:id="rId12"/>
    <p:sldId id="305" r:id="rId13"/>
    <p:sldId id="306" r:id="rId14"/>
    <p:sldId id="294" r:id="rId15"/>
    <p:sldId id="309" r:id="rId16"/>
    <p:sldId id="304" r:id="rId17"/>
    <p:sldId id="288" r:id="rId18"/>
    <p:sldId id="290" r:id="rId19"/>
    <p:sldId id="295" r:id="rId20"/>
    <p:sldId id="296" r:id="rId21"/>
    <p:sldId id="297" r:id="rId22"/>
    <p:sldId id="308" r:id="rId23"/>
    <p:sldId id="307" r:id="rId24"/>
    <p:sldId id="298" r:id="rId25"/>
    <p:sldId id="299" r:id="rId26"/>
  </p:sldIdLst>
  <p:sldSz cx="12192000" cy="6858000"/>
  <p:notesSz cx="6797675" cy="9926638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a Rampáčková" initials="J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92" y="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1" Type="http://schemas.openxmlformats.org/officeDocument/2006/relationships/slide" Target="slides/slide20.xml"/><Relationship Id="rId3" Type="http://schemas.openxmlformats.org/officeDocument/2006/relationships/slide" Target="slides/slide2.xml"/><Relationship Id="rId34" Type="http://schemas.openxmlformats.org/officeDocument/2006/relationships/customXml" Target="../customXml/item2.xml"/><Relationship Id="rId25" Type="http://schemas.openxmlformats.org/officeDocument/2006/relationships/slide" Target="slides/slide2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7" Type="http://schemas.openxmlformats.org/officeDocument/2006/relationships/slide" Target="slides/slide6.xml"/><Relationship Id="rId33" Type="http://schemas.openxmlformats.org/officeDocument/2006/relationships/customXml" Target="../customXml/item1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6" Type="http://schemas.openxmlformats.org/officeDocument/2006/relationships/slide" Target="slides/slide15.xml"/><Relationship Id="rId2" Type="http://schemas.openxmlformats.org/officeDocument/2006/relationships/slide" Target="slides/slide1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5" Type="http://schemas.openxmlformats.org/officeDocument/2006/relationships/slide" Target="slides/slide14.xml"/><Relationship Id="rId5" Type="http://schemas.openxmlformats.org/officeDocument/2006/relationships/slide" Target="slides/slide4.xml"/><Relationship Id="rId36" Type="http://schemas.openxmlformats.org/officeDocument/2006/relationships/customXml" Target="../customXml/item4.xml"/><Relationship Id="rId3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9" Type="http://schemas.openxmlformats.org/officeDocument/2006/relationships/slide" Target="slides/slide8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35" Type="http://schemas.openxmlformats.org/officeDocument/2006/relationships/customXml" Target="../customXml/item3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A2D34-852C-495F-96B3-5C31E93F272B}" type="datetimeFigureOut">
              <a:rPr lang="sk-SK" smtClean="0"/>
              <a:t>4.4.17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41623D-29AA-4994-B70C-D991CE1608A6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56065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EA5023-E954-4533-9A03-0F3A3609809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736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update </a:t>
            </a:r>
            <a:r>
              <a:rPr lang="sk-SK" dirty="0" err="1"/>
              <a:t>clenov</a:t>
            </a:r>
            <a:r>
              <a:rPr lang="sk-SK" baseline="0" dirty="0"/>
              <a:t> </a:t>
            </a:r>
            <a:r>
              <a:rPr lang="sk-SK" baseline="0" dirty="0" err="1"/>
              <a:t>timu</a:t>
            </a:r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E800A-F746-6B44-9297-17A970AE30D6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79834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update </a:t>
            </a:r>
            <a:r>
              <a:rPr lang="sk-SK" dirty="0" err="1"/>
              <a:t>clenov</a:t>
            </a:r>
            <a:r>
              <a:rPr lang="sk-SK" baseline="0" dirty="0"/>
              <a:t> </a:t>
            </a:r>
            <a:r>
              <a:rPr lang="sk-SK" baseline="0" dirty="0" err="1"/>
              <a:t>timu</a:t>
            </a:r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E800A-F746-6B44-9297-17A970AE30D6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15300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Upravte štýl predlohy podnadpisov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BA96-2F46-40EC-B16E-16BDE8C9FB51}" type="datetimeFigureOut">
              <a:rPr lang="sk-SK" smtClean="0"/>
              <a:t>4.4.17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2C8A-B967-4359-B458-80253F9D521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1377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BA96-2F46-40EC-B16E-16BDE8C9FB51}" type="datetimeFigureOut">
              <a:rPr lang="sk-SK" smtClean="0"/>
              <a:t>4.4.17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2C8A-B967-4359-B458-80253F9D521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82932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BA96-2F46-40EC-B16E-16BDE8C9FB51}" type="datetimeFigureOut">
              <a:rPr lang="sk-SK" smtClean="0"/>
              <a:t>4.4.17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2C8A-B967-4359-B458-80253F9D521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55071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961169"/>
            <a:ext cx="10515600" cy="400271"/>
          </a:xfrm>
        </p:spPr>
        <p:txBody>
          <a:bodyPr/>
          <a:lstStyle>
            <a:lvl1pPr marL="0" indent="0">
              <a:buNone/>
              <a:defRPr b="1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55807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BA96-2F46-40EC-B16E-16BDE8C9FB51}" type="datetimeFigureOut">
              <a:rPr lang="sk-SK" smtClean="0"/>
              <a:t>4.4.17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2C8A-B967-4359-B458-80253F9D521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12140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BA96-2F46-40EC-B16E-16BDE8C9FB51}" type="datetimeFigureOut">
              <a:rPr lang="sk-SK" smtClean="0"/>
              <a:t>4.4.17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2C8A-B967-4359-B458-80253F9D521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90218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BA96-2F46-40EC-B16E-16BDE8C9FB51}" type="datetimeFigureOut">
              <a:rPr lang="sk-SK" smtClean="0"/>
              <a:t>4.4.17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2C8A-B967-4359-B458-80253F9D521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71043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BA96-2F46-40EC-B16E-16BDE8C9FB51}" type="datetimeFigureOut">
              <a:rPr lang="sk-SK" smtClean="0"/>
              <a:t>4.4.17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2C8A-B967-4359-B458-80253F9D521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22260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BA96-2F46-40EC-B16E-16BDE8C9FB51}" type="datetimeFigureOut">
              <a:rPr lang="sk-SK" smtClean="0"/>
              <a:t>4.4.17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2C8A-B967-4359-B458-80253F9D521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6559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BA96-2F46-40EC-B16E-16BDE8C9FB51}" type="datetimeFigureOut">
              <a:rPr lang="sk-SK" smtClean="0"/>
              <a:t>4.4.17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2C8A-B967-4359-B458-80253F9D521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1997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BA96-2F46-40EC-B16E-16BDE8C9FB51}" type="datetimeFigureOut">
              <a:rPr lang="sk-SK" smtClean="0"/>
              <a:t>4.4.17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2C8A-B967-4359-B458-80253F9D521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07537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8BA96-2F46-40EC-B16E-16BDE8C9FB51}" type="datetimeFigureOut">
              <a:rPr lang="sk-SK" smtClean="0"/>
              <a:t>4.4.17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22C8A-B967-4359-B458-80253F9D521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37853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8BA96-2F46-40EC-B16E-16BDE8C9FB51}" type="datetimeFigureOut">
              <a:rPr lang="sk-SK" smtClean="0"/>
              <a:t>4.4.17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22C8A-B967-4359-B458-80253F9D521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60102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4" Type="http://schemas.openxmlformats.org/officeDocument/2006/relationships/image" Target="../media/image13.tiff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Relationship Id="rId3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7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openxmlformats.org/officeDocument/2006/relationships/hyperlink" Target="http://www.ipdapgroup.com/" TargetMode="External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Relationship Id="rId3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Relationship Id="rId3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Relationship Id="rId3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jpeg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4" Type="http://schemas.openxmlformats.org/officeDocument/2006/relationships/tags" Target="../tags/tag6.xml"/><Relationship Id="rId5" Type="http://schemas.openxmlformats.org/officeDocument/2006/relationships/tags" Target="../tags/tag7.xml"/><Relationship Id="rId6" Type="http://schemas.openxmlformats.org/officeDocument/2006/relationships/tags" Target="../tags/tag8.xml"/><Relationship Id="rId7" Type="http://schemas.openxmlformats.org/officeDocument/2006/relationships/slideLayout" Target="../slideLayouts/slideLayout2.xml"/><Relationship Id="rId8" Type="http://schemas.openxmlformats.org/officeDocument/2006/relationships/image" Target="../media/image10.jpeg"/><Relationship Id="rId9" Type="http://schemas.openxmlformats.org/officeDocument/2006/relationships/image" Target="../media/image11.png"/><Relationship Id="rId1" Type="http://schemas.openxmlformats.org/officeDocument/2006/relationships/tags" Target="../tags/tag3.xml"/><Relationship Id="rId2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2231462"/>
            <a:ext cx="9144000" cy="2075067"/>
          </a:xfrm>
        </p:spPr>
        <p:txBody>
          <a:bodyPr>
            <a:normAutofit/>
          </a:bodyPr>
          <a:lstStyle/>
          <a:p>
            <a:r>
              <a:rPr lang="sk-SK" sz="4400" b="1" dirty="0">
                <a:latin typeface="Arial Narrow" panose="020B0606020202030204" pitchFamily="34" charset="0"/>
              </a:rPr>
              <a:t>SP: Multikanálový prístup</a:t>
            </a:r>
            <a:br>
              <a:rPr lang="sk-SK" sz="4400" b="1" dirty="0">
                <a:latin typeface="Arial Narrow" panose="020B0606020202030204" pitchFamily="34" charset="0"/>
              </a:rPr>
            </a:br>
            <a:r>
              <a:rPr lang="sk-SK" sz="4400" b="1" dirty="0">
                <a:latin typeface="Arial Narrow" panose="020B0606020202030204" pitchFamily="34" charset="0"/>
              </a:rPr>
              <a:t>a</a:t>
            </a:r>
            <a:br>
              <a:rPr lang="sk-SK" sz="4400" b="1" dirty="0">
                <a:latin typeface="Arial Narrow" panose="020B0606020202030204" pitchFamily="34" charset="0"/>
              </a:rPr>
            </a:br>
            <a:r>
              <a:rPr lang="sk-SK" sz="4400" b="1" dirty="0">
                <a:latin typeface="Arial Narrow" panose="020B0606020202030204" pitchFamily="34" charset="0"/>
              </a:rPr>
              <a:t>SP: Integrácia a orchestrácia</a:t>
            </a:r>
            <a:endParaRPr lang="en-GB" sz="3300" b="1" dirty="0">
              <a:latin typeface="Arial Narrow" panose="020B060602020203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5241701"/>
            <a:ext cx="9144000" cy="647163"/>
          </a:xfrm>
        </p:spPr>
        <p:txBody>
          <a:bodyPr>
            <a:normAutofit fontScale="85000" lnSpcReduction="20000"/>
          </a:bodyPr>
          <a:lstStyle/>
          <a:p>
            <a:r>
              <a:rPr lang="sk-SK" dirty="0">
                <a:latin typeface="Arial Narrow" panose="020B0606020202030204" pitchFamily="34" charset="0"/>
              </a:rPr>
              <a:t>Pracovná skupina: Lepšie služby</a:t>
            </a:r>
          </a:p>
          <a:p>
            <a:r>
              <a:rPr lang="sk-SK" dirty="0">
                <a:latin typeface="Arial Narrow" panose="020B0606020202030204" pitchFamily="34" charset="0"/>
              </a:rPr>
              <a:t>Marec 2017</a:t>
            </a:r>
            <a:endParaRPr lang="en-GB" dirty="0">
              <a:latin typeface="Arial Narrow" panose="020B0606020202030204" pitchFamily="34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6825" y="270791"/>
            <a:ext cx="5143500" cy="1633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065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1"/>
          <p:cNvSpPr>
            <a:spLocks/>
          </p:cNvSpPr>
          <p:nvPr/>
        </p:nvSpPr>
        <p:spPr bwMode="auto">
          <a:xfrm>
            <a:off x="2054474" y="1487250"/>
            <a:ext cx="179061" cy="1399775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7BB8E1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48648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7BB8E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" name="Freeform 101"/>
          <p:cNvSpPr>
            <a:spLocks noEditPoints="1"/>
          </p:cNvSpPr>
          <p:nvPr/>
        </p:nvSpPr>
        <p:spPr bwMode="auto">
          <a:xfrm>
            <a:off x="860029" y="1897035"/>
            <a:ext cx="441515" cy="433701"/>
          </a:xfrm>
          <a:custGeom>
            <a:avLst/>
            <a:gdLst>
              <a:gd name="T0" fmla="*/ 61 w 61"/>
              <a:gd name="T1" fmla="*/ 4 h 60"/>
              <a:gd name="T2" fmla="*/ 57 w 61"/>
              <a:gd name="T3" fmla="*/ 0 h 60"/>
              <a:gd name="T4" fmla="*/ 47 w 61"/>
              <a:gd name="T5" fmla="*/ 11 h 60"/>
              <a:gd name="T6" fmla="*/ 28 w 61"/>
              <a:gd name="T7" fmla="*/ 4 h 60"/>
              <a:gd name="T8" fmla="*/ 0 w 61"/>
              <a:gd name="T9" fmla="*/ 32 h 60"/>
              <a:gd name="T10" fmla="*/ 28 w 61"/>
              <a:gd name="T11" fmla="*/ 60 h 60"/>
              <a:gd name="T12" fmla="*/ 56 w 61"/>
              <a:gd name="T13" fmla="*/ 32 h 60"/>
              <a:gd name="T14" fmla="*/ 51 w 61"/>
              <a:gd name="T15" fmla="*/ 17 h 60"/>
              <a:gd name="T16" fmla="*/ 61 w 61"/>
              <a:gd name="T17" fmla="*/ 4 h 60"/>
              <a:gd name="T18" fmla="*/ 52 w 61"/>
              <a:gd name="T19" fmla="*/ 32 h 60"/>
              <a:gd name="T20" fmla="*/ 28 w 61"/>
              <a:gd name="T21" fmla="*/ 56 h 60"/>
              <a:gd name="T22" fmla="*/ 4 w 61"/>
              <a:gd name="T23" fmla="*/ 32 h 60"/>
              <a:gd name="T24" fmla="*/ 28 w 61"/>
              <a:gd name="T25" fmla="*/ 8 h 60"/>
              <a:gd name="T26" fmla="*/ 44 w 61"/>
              <a:gd name="T27" fmla="*/ 14 h 60"/>
              <a:gd name="T28" fmla="*/ 27 w 61"/>
              <a:gd name="T29" fmla="*/ 34 h 60"/>
              <a:gd name="T30" fmla="*/ 14 w 61"/>
              <a:gd name="T31" fmla="*/ 21 h 60"/>
              <a:gd name="T32" fmla="*/ 10 w 61"/>
              <a:gd name="T33" fmla="*/ 30 h 60"/>
              <a:gd name="T34" fmla="*/ 23 w 61"/>
              <a:gd name="T35" fmla="*/ 45 h 60"/>
              <a:gd name="T36" fmla="*/ 26 w 61"/>
              <a:gd name="T37" fmla="*/ 49 h 60"/>
              <a:gd name="T38" fmla="*/ 29 w 61"/>
              <a:gd name="T39" fmla="*/ 45 h 60"/>
              <a:gd name="T40" fmla="*/ 49 w 61"/>
              <a:gd name="T41" fmla="*/ 20 h 60"/>
              <a:gd name="T42" fmla="*/ 52 w 61"/>
              <a:gd name="T43" fmla="*/ 3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" h="60">
                <a:moveTo>
                  <a:pt x="61" y="4"/>
                </a:moveTo>
                <a:cubicBezTo>
                  <a:pt x="57" y="0"/>
                  <a:pt x="57" y="0"/>
                  <a:pt x="57" y="0"/>
                </a:cubicBezTo>
                <a:cubicBezTo>
                  <a:pt x="47" y="11"/>
                  <a:pt x="47" y="11"/>
                  <a:pt x="47" y="11"/>
                </a:cubicBezTo>
                <a:cubicBezTo>
                  <a:pt x="42" y="7"/>
                  <a:pt x="35" y="4"/>
                  <a:pt x="28" y="4"/>
                </a:cubicBezTo>
                <a:cubicBezTo>
                  <a:pt x="12" y="4"/>
                  <a:pt x="0" y="16"/>
                  <a:pt x="0" y="32"/>
                </a:cubicBezTo>
                <a:cubicBezTo>
                  <a:pt x="0" y="47"/>
                  <a:pt x="12" y="60"/>
                  <a:pt x="28" y="60"/>
                </a:cubicBezTo>
                <a:cubicBezTo>
                  <a:pt x="43" y="60"/>
                  <a:pt x="56" y="47"/>
                  <a:pt x="56" y="32"/>
                </a:cubicBezTo>
                <a:cubicBezTo>
                  <a:pt x="56" y="26"/>
                  <a:pt x="54" y="21"/>
                  <a:pt x="51" y="17"/>
                </a:cubicBezTo>
                <a:lnTo>
                  <a:pt x="61" y="4"/>
                </a:lnTo>
                <a:close/>
                <a:moveTo>
                  <a:pt x="52" y="32"/>
                </a:moveTo>
                <a:cubicBezTo>
                  <a:pt x="52" y="45"/>
                  <a:pt x="41" y="56"/>
                  <a:pt x="28" y="56"/>
                </a:cubicBezTo>
                <a:cubicBezTo>
                  <a:pt x="14" y="56"/>
                  <a:pt x="4" y="45"/>
                  <a:pt x="4" y="32"/>
                </a:cubicBezTo>
                <a:cubicBezTo>
                  <a:pt x="4" y="19"/>
                  <a:pt x="14" y="8"/>
                  <a:pt x="28" y="8"/>
                </a:cubicBezTo>
                <a:cubicBezTo>
                  <a:pt x="34" y="8"/>
                  <a:pt x="40" y="10"/>
                  <a:pt x="44" y="14"/>
                </a:cubicBezTo>
                <a:cubicBezTo>
                  <a:pt x="27" y="34"/>
                  <a:pt x="27" y="34"/>
                  <a:pt x="27" y="34"/>
                </a:cubicBezTo>
                <a:cubicBezTo>
                  <a:pt x="14" y="21"/>
                  <a:pt x="14" y="21"/>
                  <a:pt x="14" y="21"/>
                </a:cubicBezTo>
                <a:cubicBezTo>
                  <a:pt x="10" y="30"/>
                  <a:pt x="10" y="30"/>
                  <a:pt x="10" y="30"/>
                </a:cubicBezTo>
                <a:cubicBezTo>
                  <a:pt x="23" y="45"/>
                  <a:pt x="23" y="45"/>
                  <a:pt x="23" y="45"/>
                </a:cubicBezTo>
                <a:cubicBezTo>
                  <a:pt x="26" y="49"/>
                  <a:pt x="26" y="49"/>
                  <a:pt x="26" y="49"/>
                </a:cubicBezTo>
                <a:cubicBezTo>
                  <a:pt x="29" y="45"/>
                  <a:pt x="29" y="45"/>
                  <a:pt x="29" y="45"/>
                </a:cubicBezTo>
                <a:cubicBezTo>
                  <a:pt x="49" y="20"/>
                  <a:pt x="49" y="20"/>
                  <a:pt x="49" y="20"/>
                </a:cubicBezTo>
                <a:cubicBezTo>
                  <a:pt x="51" y="24"/>
                  <a:pt x="52" y="28"/>
                  <a:pt x="52" y="3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" name="TextBox 228"/>
          <p:cNvSpPr txBox="1"/>
          <p:nvPr/>
        </p:nvSpPr>
        <p:spPr>
          <a:xfrm>
            <a:off x="600407" y="2403048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Stratégia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7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SP: Multikanálový prístup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9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2551176" y="1487250"/>
            <a:ext cx="872337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sz="16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Multikanálové</a:t>
            </a:r>
            <a:r>
              <a:rPr lang="sk-SK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varianty 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zvolený výber integrovaných digitálnych a tradičných kanálov cez celé portfólio služieb.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Mobilné aplikácie </a:t>
            </a:r>
            <a:r>
              <a:rPr lang="sk-SK" sz="16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vs</a:t>
            </a:r>
            <a:r>
              <a:rPr lang="sk-SK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sk-SK" sz="16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non-apps</a:t>
            </a:r>
            <a:r>
              <a:rPr lang="sk-SK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stratégia 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zvolený variant </a:t>
            </a:r>
            <a:r>
              <a:rPr lang="sk-SK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non-apps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pričom koncové služby a aplikácie prístupových  miest budú pre kanál mobilný prístup dostupné použitím </a:t>
            </a:r>
            <a:r>
              <a:rPr lang="sk-SK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responzívných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webových aplikácii cez prehliadač mobilného </a:t>
            </a:r>
            <a:r>
              <a:rPr lang="sk-SK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zariadenia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sk-SK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Open API 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ako spúšťač prístupu k službám VS z tretích strán – stratégia pre procesy ako sú udelenie oprávnenia tretej strane koncovým používateľom, overovanie oprávnení tretích strán pri komunikácii s Open API, dátový </a:t>
            </a:r>
            <a:r>
              <a:rPr lang="sk-SK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sandbox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pre Open API, Open API developer portál, metodické usmernenia a štandardy pre Open API.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Asistovaná elektronická komunikácia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– aj IOM bude </a:t>
            </a:r>
            <a:r>
              <a:rPr lang="sk-SK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prepoužívať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služby, ktoré sú vystavené pre kanály Web a Mobil.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Stratégia pre tradičné kanály 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ich rozvoj bude na základe interakčného modelu pre každý proces riešenia ŽS a podporovanej </a:t>
            </a:r>
            <a:r>
              <a:rPr lang="sk-SK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multikanálovej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cesty klienta danej ŽS</a:t>
            </a:r>
            <a:r>
              <a:rPr lang="sk-SK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Predpokladaný rozvoj klientskych centier, centralizácie tlače a distribúcie výstupných listinných dokumentov.</a:t>
            </a:r>
            <a:endParaRPr lang="sk-SK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Autentifikácia pomocou mobilného zariadenia 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možnosť autorizácie na mobilnom zariadení v súlade s bezpečnostnými požiadavkami a legislatívou (3. úroveň </a:t>
            </a:r>
            <a:r>
              <a:rPr lang="sk-SK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elektr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služieb).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Spôsoby autorizácie služieb 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možnosť autorizácie na mobilnom zariadení v súlade s bezpečnostnými požiadavkami a legislatívou (biznis analýza koncových služieb). </a:t>
            </a:r>
          </a:p>
          <a:p>
            <a:pPr algn="just"/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683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9"/>
          <p:cNvSpPr>
            <a:spLocks/>
          </p:cNvSpPr>
          <p:nvPr/>
        </p:nvSpPr>
        <p:spPr bwMode="auto">
          <a:xfrm>
            <a:off x="2052789" y="1487250"/>
            <a:ext cx="182504" cy="1399775"/>
          </a:xfrm>
          <a:custGeom>
            <a:avLst/>
            <a:gdLst>
              <a:gd name="T0" fmla="*/ 54 w 82"/>
              <a:gd name="T1" fmla="*/ 575 h 628"/>
              <a:gd name="T2" fmla="*/ 54 w 82"/>
              <a:gd name="T3" fmla="*/ 0 h 628"/>
              <a:gd name="T4" fmla="*/ 0 w 82"/>
              <a:gd name="T5" fmla="*/ 11 h 628"/>
              <a:gd name="T6" fmla="*/ 0 w 82"/>
              <a:gd name="T7" fmla="*/ 628 h 628"/>
              <a:gd name="T8" fmla="*/ 54 w 82"/>
              <a:gd name="T9" fmla="*/ 617 h 628"/>
              <a:gd name="T10" fmla="*/ 54 w 82"/>
              <a:gd name="T11" fmla="*/ 617 h 628"/>
              <a:gd name="T12" fmla="*/ 80 w 82"/>
              <a:gd name="T13" fmla="*/ 587 h 628"/>
              <a:gd name="T14" fmla="*/ 54 w 82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2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9FCBE9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48684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9FCBE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" name="Freeform 98"/>
          <p:cNvSpPr>
            <a:spLocks noEditPoints="1"/>
          </p:cNvSpPr>
          <p:nvPr/>
        </p:nvSpPr>
        <p:spPr bwMode="auto">
          <a:xfrm>
            <a:off x="3456838" y="1834068"/>
            <a:ext cx="232480" cy="115263"/>
          </a:xfrm>
          <a:custGeom>
            <a:avLst/>
            <a:gdLst>
              <a:gd name="T0" fmla="*/ 32 w 32"/>
              <a:gd name="T1" fmla="*/ 8 h 16"/>
              <a:gd name="T2" fmla="*/ 24 w 32"/>
              <a:gd name="T3" fmla="*/ 8 h 16"/>
              <a:gd name="T4" fmla="*/ 16 w 32"/>
              <a:gd name="T5" fmla="*/ 0 h 16"/>
              <a:gd name="T6" fmla="*/ 8 w 32"/>
              <a:gd name="T7" fmla="*/ 8 h 16"/>
              <a:gd name="T8" fmla="*/ 0 w 32"/>
              <a:gd name="T9" fmla="*/ 8 h 16"/>
              <a:gd name="T10" fmla="*/ 0 w 32"/>
              <a:gd name="T11" fmla="*/ 16 h 16"/>
              <a:gd name="T12" fmla="*/ 32 w 32"/>
              <a:gd name="T13" fmla="*/ 16 h 16"/>
              <a:gd name="T14" fmla="*/ 32 w 32"/>
              <a:gd name="T15" fmla="*/ 8 h 16"/>
              <a:gd name="T16" fmla="*/ 16 w 32"/>
              <a:gd name="T17" fmla="*/ 12 h 16"/>
              <a:gd name="T18" fmla="*/ 12 w 32"/>
              <a:gd name="T19" fmla="*/ 8 h 16"/>
              <a:gd name="T20" fmla="*/ 16 w 32"/>
              <a:gd name="T21" fmla="*/ 4 h 16"/>
              <a:gd name="T22" fmla="*/ 20 w 32"/>
              <a:gd name="T23" fmla="*/ 8 h 16"/>
              <a:gd name="T24" fmla="*/ 16 w 32"/>
              <a:gd name="T25" fmla="*/ 1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16">
                <a:moveTo>
                  <a:pt x="32" y="8"/>
                </a:move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ubicBezTo>
                  <a:pt x="12" y="0"/>
                  <a:pt x="8" y="4"/>
                  <a:pt x="8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6"/>
                  <a:pt x="0" y="16"/>
                  <a:pt x="0" y="16"/>
                </a:cubicBezTo>
                <a:cubicBezTo>
                  <a:pt x="32" y="16"/>
                  <a:pt x="32" y="16"/>
                  <a:pt x="32" y="16"/>
                </a:cubicBezTo>
                <a:lnTo>
                  <a:pt x="32" y="8"/>
                </a:lnTo>
                <a:close/>
                <a:moveTo>
                  <a:pt x="16" y="12"/>
                </a:moveTo>
                <a:cubicBezTo>
                  <a:pt x="14" y="12"/>
                  <a:pt x="12" y="10"/>
                  <a:pt x="12" y="8"/>
                </a:cubicBezTo>
                <a:cubicBezTo>
                  <a:pt x="12" y="6"/>
                  <a:pt x="14" y="4"/>
                  <a:pt x="16" y="4"/>
                </a:cubicBezTo>
                <a:cubicBezTo>
                  <a:pt x="18" y="4"/>
                  <a:pt x="20" y="6"/>
                  <a:pt x="20" y="8"/>
                </a:cubicBezTo>
                <a:cubicBezTo>
                  <a:pt x="20" y="10"/>
                  <a:pt x="18" y="12"/>
                  <a:pt x="16" y="1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" name="TextBox 229"/>
          <p:cNvSpPr txBox="1"/>
          <p:nvPr/>
        </p:nvSpPr>
        <p:spPr>
          <a:xfrm>
            <a:off x="155035" y="2393904"/>
            <a:ext cx="17684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600" b="1" kern="0" dirty="0">
                <a:solidFill>
                  <a:prstClr val="white"/>
                </a:solidFill>
              </a:rPr>
              <a:t>Biznis a</a:t>
            </a:r>
            <a:r>
              <a:rPr kumimoji="0" lang="sk-SK" sz="16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rchitektúra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136" name="Group 54"/>
          <p:cNvGrpSpPr/>
          <p:nvPr/>
        </p:nvGrpSpPr>
        <p:grpSpPr>
          <a:xfrm>
            <a:off x="777600" y="1953928"/>
            <a:ext cx="523301" cy="295020"/>
            <a:chOff x="3175" y="1588"/>
            <a:chExt cx="2427288" cy="1368425"/>
          </a:xfrm>
          <a:solidFill>
            <a:schemeClr val="bg1"/>
          </a:solidFill>
        </p:grpSpPr>
        <p:sp>
          <p:nvSpPr>
            <p:cNvPr id="137" name="Freeform 5"/>
            <p:cNvSpPr>
              <a:spLocks noEditPoints="1"/>
            </p:cNvSpPr>
            <p:nvPr/>
          </p:nvSpPr>
          <p:spPr bwMode="auto">
            <a:xfrm>
              <a:off x="3175" y="1588"/>
              <a:ext cx="2427288" cy="1368425"/>
            </a:xfrm>
            <a:custGeom>
              <a:avLst/>
              <a:gdLst>
                <a:gd name="T0" fmla="*/ 1434 w 1529"/>
                <a:gd name="T1" fmla="*/ 288 h 862"/>
                <a:gd name="T2" fmla="*/ 1434 w 1529"/>
                <a:gd name="T3" fmla="*/ 0 h 862"/>
                <a:gd name="T4" fmla="*/ 0 w 1529"/>
                <a:gd name="T5" fmla="*/ 0 h 862"/>
                <a:gd name="T6" fmla="*/ 0 w 1529"/>
                <a:gd name="T7" fmla="*/ 862 h 862"/>
                <a:gd name="T8" fmla="*/ 1434 w 1529"/>
                <a:gd name="T9" fmla="*/ 862 h 862"/>
                <a:gd name="T10" fmla="*/ 1434 w 1529"/>
                <a:gd name="T11" fmla="*/ 671 h 862"/>
                <a:gd name="T12" fmla="*/ 1529 w 1529"/>
                <a:gd name="T13" fmla="*/ 671 h 862"/>
                <a:gd name="T14" fmla="*/ 1529 w 1529"/>
                <a:gd name="T15" fmla="*/ 288 h 862"/>
                <a:gd name="T16" fmla="*/ 1434 w 1529"/>
                <a:gd name="T17" fmla="*/ 288 h 862"/>
                <a:gd name="T18" fmla="*/ 1241 w 1529"/>
                <a:gd name="T19" fmla="*/ 671 h 862"/>
                <a:gd name="T20" fmla="*/ 192 w 1529"/>
                <a:gd name="T21" fmla="*/ 671 h 862"/>
                <a:gd name="T22" fmla="*/ 192 w 1529"/>
                <a:gd name="T23" fmla="*/ 190 h 862"/>
                <a:gd name="T24" fmla="*/ 1241 w 1529"/>
                <a:gd name="T25" fmla="*/ 190 h 862"/>
                <a:gd name="T26" fmla="*/ 1241 w 1529"/>
                <a:gd name="T27" fmla="*/ 671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29" h="862">
                  <a:moveTo>
                    <a:pt x="1434" y="288"/>
                  </a:moveTo>
                  <a:lnTo>
                    <a:pt x="1434" y="0"/>
                  </a:lnTo>
                  <a:lnTo>
                    <a:pt x="0" y="0"/>
                  </a:lnTo>
                  <a:lnTo>
                    <a:pt x="0" y="862"/>
                  </a:lnTo>
                  <a:lnTo>
                    <a:pt x="1434" y="862"/>
                  </a:lnTo>
                  <a:lnTo>
                    <a:pt x="1434" y="671"/>
                  </a:lnTo>
                  <a:lnTo>
                    <a:pt x="1529" y="671"/>
                  </a:lnTo>
                  <a:lnTo>
                    <a:pt x="1529" y="288"/>
                  </a:lnTo>
                  <a:lnTo>
                    <a:pt x="1434" y="288"/>
                  </a:lnTo>
                  <a:close/>
                  <a:moveTo>
                    <a:pt x="1241" y="671"/>
                  </a:moveTo>
                  <a:lnTo>
                    <a:pt x="192" y="671"/>
                  </a:lnTo>
                  <a:lnTo>
                    <a:pt x="192" y="190"/>
                  </a:lnTo>
                  <a:lnTo>
                    <a:pt x="1241" y="190"/>
                  </a:lnTo>
                  <a:lnTo>
                    <a:pt x="1241" y="6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/>
            </a:p>
          </p:txBody>
        </p:sp>
        <p:sp>
          <p:nvSpPr>
            <p:cNvPr id="138" name="Freeform 6"/>
            <p:cNvSpPr>
              <a:spLocks/>
            </p:cNvSpPr>
            <p:nvPr/>
          </p:nvSpPr>
          <p:spPr bwMode="auto">
            <a:xfrm>
              <a:off x="458788" y="458788"/>
              <a:ext cx="908050" cy="454025"/>
            </a:xfrm>
            <a:custGeom>
              <a:avLst/>
              <a:gdLst>
                <a:gd name="T0" fmla="*/ 287 w 572"/>
                <a:gd name="T1" fmla="*/ 0 h 286"/>
                <a:gd name="T2" fmla="*/ 0 w 572"/>
                <a:gd name="T3" fmla="*/ 0 h 286"/>
                <a:gd name="T4" fmla="*/ 0 w 572"/>
                <a:gd name="T5" fmla="*/ 286 h 286"/>
                <a:gd name="T6" fmla="*/ 572 w 572"/>
                <a:gd name="T7" fmla="*/ 286 h 286"/>
                <a:gd name="T8" fmla="*/ 287 w 572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2" h="286">
                  <a:moveTo>
                    <a:pt x="287" y="0"/>
                  </a:moveTo>
                  <a:lnTo>
                    <a:pt x="0" y="0"/>
                  </a:lnTo>
                  <a:lnTo>
                    <a:pt x="0" y="286"/>
                  </a:lnTo>
                  <a:lnTo>
                    <a:pt x="572" y="286"/>
                  </a:lnTo>
                  <a:lnTo>
                    <a:pt x="2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/>
            </a:p>
          </p:txBody>
        </p:sp>
      </p:grpSp>
      <p:sp>
        <p:nvSpPr>
          <p:cNvPr id="147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SP: Multikanálový prístup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9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  <p:pic>
        <p:nvPicPr>
          <p:cNvPr id="41" name="Picture 4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0901" y="4714804"/>
            <a:ext cx="5273777" cy="1198880"/>
          </a:xfrm>
          <a:prstGeom prst="rect">
            <a:avLst/>
          </a:prstGeom>
        </p:spPr>
      </p:pic>
      <p:pic>
        <p:nvPicPr>
          <p:cNvPr id="42" name="Picture 41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4411" y="4714804"/>
            <a:ext cx="4116989" cy="1198880"/>
          </a:xfrm>
          <a:prstGeom prst="rect">
            <a:avLst/>
          </a:prstGeom>
        </p:spPr>
      </p:pic>
      <p:pic>
        <p:nvPicPr>
          <p:cNvPr id="14" name="Pictur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2952423" y="1690688"/>
            <a:ext cx="7892558" cy="272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081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9"/>
          <p:cNvSpPr>
            <a:spLocks/>
          </p:cNvSpPr>
          <p:nvPr/>
        </p:nvSpPr>
        <p:spPr bwMode="auto">
          <a:xfrm>
            <a:off x="2052789" y="1487250"/>
            <a:ext cx="182504" cy="1399775"/>
          </a:xfrm>
          <a:custGeom>
            <a:avLst/>
            <a:gdLst>
              <a:gd name="T0" fmla="*/ 54 w 82"/>
              <a:gd name="T1" fmla="*/ 575 h 628"/>
              <a:gd name="T2" fmla="*/ 54 w 82"/>
              <a:gd name="T3" fmla="*/ 0 h 628"/>
              <a:gd name="T4" fmla="*/ 0 w 82"/>
              <a:gd name="T5" fmla="*/ 11 h 628"/>
              <a:gd name="T6" fmla="*/ 0 w 82"/>
              <a:gd name="T7" fmla="*/ 628 h 628"/>
              <a:gd name="T8" fmla="*/ 54 w 82"/>
              <a:gd name="T9" fmla="*/ 617 h 628"/>
              <a:gd name="T10" fmla="*/ 54 w 82"/>
              <a:gd name="T11" fmla="*/ 617 h 628"/>
              <a:gd name="T12" fmla="*/ 80 w 82"/>
              <a:gd name="T13" fmla="*/ 587 h 628"/>
              <a:gd name="T14" fmla="*/ 54 w 82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2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9FCBE9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48684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9FCBE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" name="Freeform 98"/>
          <p:cNvSpPr>
            <a:spLocks noEditPoints="1"/>
          </p:cNvSpPr>
          <p:nvPr/>
        </p:nvSpPr>
        <p:spPr bwMode="auto">
          <a:xfrm>
            <a:off x="3456838" y="1834068"/>
            <a:ext cx="232480" cy="115263"/>
          </a:xfrm>
          <a:custGeom>
            <a:avLst/>
            <a:gdLst>
              <a:gd name="T0" fmla="*/ 32 w 32"/>
              <a:gd name="T1" fmla="*/ 8 h 16"/>
              <a:gd name="T2" fmla="*/ 24 w 32"/>
              <a:gd name="T3" fmla="*/ 8 h 16"/>
              <a:gd name="T4" fmla="*/ 16 w 32"/>
              <a:gd name="T5" fmla="*/ 0 h 16"/>
              <a:gd name="T6" fmla="*/ 8 w 32"/>
              <a:gd name="T7" fmla="*/ 8 h 16"/>
              <a:gd name="T8" fmla="*/ 0 w 32"/>
              <a:gd name="T9" fmla="*/ 8 h 16"/>
              <a:gd name="T10" fmla="*/ 0 w 32"/>
              <a:gd name="T11" fmla="*/ 16 h 16"/>
              <a:gd name="T12" fmla="*/ 32 w 32"/>
              <a:gd name="T13" fmla="*/ 16 h 16"/>
              <a:gd name="T14" fmla="*/ 32 w 32"/>
              <a:gd name="T15" fmla="*/ 8 h 16"/>
              <a:gd name="T16" fmla="*/ 16 w 32"/>
              <a:gd name="T17" fmla="*/ 12 h 16"/>
              <a:gd name="T18" fmla="*/ 12 w 32"/>
              <a:gd name="T19" fmla="*/ 8 h 16"/>
              <a:gd name="T20" fmla="*/ 16 w 32"/>
              <a:gd name="T21" fmla="*/ 4 h 16"/>
              <a:gd name="T22" fmla="*/ 20 w 32"/>
              <a:gd name="T23" fmla="*/ 8 h 16"/>
              <a:gd name="T24" fmla="*/ 16 w 32"/>
              <a:gd name="T25" fmla="*/ 1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16">
                <a:moveTo>
                  <a:pt x="32" y="8"/>
                </a:move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ubicBezTo>
                  <a:pt x="12" y="0"/>
                  <a:pt x="8" y="4"/>
                  <a:pt x="8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6"/>
                  <a:pt x="0" y="16"/>
                  <a:pt x="0" y="16"/>
                </a:cubicBezTo>
                <a:cubicBezTo>
                  <a:pt x="32" y="16"/>
                  <a:pt x="32" y="16"/>
                  <a:pt x="32" y="16"/>
                </a:cubicBezTo>
                <a:lnTo>
                  <a:pt x="32" y="8"/>
                </a:lnTo>
                <a:close/>
                <a:moveTo>
                  <a:pt x="16" y="12"/>
                </a:moveTo>
                <a:cubicBezTo>
                  <a:pt x="14" y="12"/>
                  <a:pt x="12" y="10"/>
                  <a:pt x="12" y="8"/>
                </a:cubicBezTo>
                <a:cubicBezTo>
                  <a:pt x="12" y="6"/>
                  <a:pt x="14" y="4"/>
                  <a:pt x="16" y="4"/>
                </a:cubicBezTo>
                <a:cubicBezTo>
                  <a:pt x="18" y="4"/>
                  <a:pt x="20" y="6"/>
                  <a:pt x="20" y="8"/>
                </a:cubicBezTo>
                <a:cubicBezTo>
                  <a:pt x="20" y="10"/>
                  <a:pt x="18" y="12"/>
                  <a:pt x="16" y="1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" name="TextBox 229"/>
          <p:cNvSpPr txBox="1"/>
          <p:nvPr/>
        </p:nvSpPr>
        <p:spPr>
          <a:xfrm>
            <a:off x="422739" y="2329896"/>
            <a:ext cx="1233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Aplikačná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600" b="1" kern="0" dirty="0">
                <a:solidFill>
                  <a:prstClr val="white"/>
                </a:solidFill>
              </a:rPr>
              <a:t>a</a:t>
            </a:r>
            <a:r>
              <a:rPr kumimoji="0" lang="sk-SK" sz="16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rchitektúra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136" name="Group 54"/>
          <p:cNvGrpSpPr/>
          <p:nvPr/>
        </p:nvGrpSpPr>
        <p:grpSpPr>
          <a:xfrm>
            <a:off x="777600" y="1935640"/>
            <a:ext cx="523301" cy="295020"/>
            <a:chOff x="3175" y="1588"/>
            <a:chExt cx="2427288" cy="1368425"/>
          </a:xfrm>
          <a:solidFill>
            <a:schemeClr val="bg1"/>
          </a:solidFill>
        </p:grpSpPr>
        <p:sp>
          <p:nvSpPr>
            <p:cNvPr id="137" name="Freeform 5"/>
            <p:cNvSpPr>
              <a:spLocks noEditPoints="1"/>
            </p:cNvSpPr>
            <p:nvPr/>
          </p:nvSpPr>
          <p:spPr bwMode="auto">
            <a:xfrm>
              <a:off x="3175" y="1588"/>
              <a:ext cx="2427288" cy="1368425"/>
            </a:xfrm>
            <a:custGeom>
              <a:avLst/>
              <a:gdLst>
                <a:gd name="T0" fmla="*/ 1434 w 1529"/>
                <a:gd name="T1" fmla="*/ 288 h 862"/>
                <a:gd name="T2" fmla="*/ 1434 w 1529"/>
                <a:gd name="T3" fmla="*/ 0 h 862"/>
                <a:gd name="T4" fmla="*/ 0 w 1529"/>
                <a:gd name="T5" fmla="*/ 0 h 862"/>
                <a:gd name="T6" fmla="*/ 0 w 1529"/>
                <a:gd name="T7" fmla="*/ 862 h 862"/>
                <a:gd name="T8" fmla="*/ 1434 w 1529"/>
                <a:gd name="T9" fmla="*/ 862 h 862"/>
                <a:gd name="T10" fmla="*/ 1434 w 1529"/>
                <a:gd name="T11" fmla="*/ 671 h 862"/>
                <a:gd name="T12" fmla="*/ 1529 w 1529"/>
                <a:gd name="T13" fmla="*/ 671 h 862"/>
                <a:gd name="T14" fmla="*/ 1529 w 1529"/>
                <a:gd name="T15" fmla="*/ 288 h 862"/>
                <a:gd name="T16" fmla="*/ 1434 w 1529"/>
                <a:gd name="T17" fmla="*/ 288 h 862"/>
                <a:gd name="T18" fmla="*/ 1241 w 1529"/>
                <a:gd name="T19" fmla="*/ 671 h 862"/>
                <a:gd name="T20" fmla="*/ 192 w 1529"/>
                <a:gd name="T21" fmla="*/ 671 h 862"/>
                <a:gd name="T22" fmla="*/ 192 w 1529"/>
                <a:gd name="T23" fmla="*/ 190 h 862"/>
                <a:gd name="T24" fmla="*/ 1241 w 1529"/>
                <a:gd name="T25" fmla="*/ 190 h 862"/>
                <a:gd name="T26" fmla="*/ 1241 w 1529"/>
                <a:gd name="T27" fmla="*/ 671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29" h="862">
                  <a:moveTo>
                    <a:pt x="1434" y="288"/>
                  </a:moveTo>
                  <a:lnTo>
                    <a:pt x="1434" y="0"/>
                  </a:lnTo>
                  <a:lnTo>
                    <a:pt x="0" y="0"/>
                  </a:lnTo>
                  <a:lnTo>
                    <a:pt x="0" y="862"/>
                  </a:lnTo>
                  <a:lnTo>
                    <a:pt x="1434" y="862"/>
                  </a:lnTo>
                  <a:lnTo>
                    <a:pt x="1434" y="671"/>
                  </a:lnTo>
                  <a:lnTo>
                    <a:pt x="1529" y="671"/>
                  </a:lnTo>
                  <a:lnTo>
                    <a:pt x="1529" y="288"/>
                  </a:lnTo>
                  <a:lnTo>
                    <a:pt x="1434" y="288"/>
                  </a:lnTo>
                  <a:close/>
                  <a:moveTo>
                    <a:pt x="1241" y="671"/>
                  </a:moveTo>
                  <a:lnTo>
                    <a:pt x="192" y="671"/>
                  </a:lnTo>
                  <a:lnTo>
                    <a:pt x="192" y="190"/>
                  </a:lnTo>
                  <a:lnTo>
                    <a:pt x="1241" y="190"/>
                  </a:lnTo>
                  <a:lnTo>
                    <a:pt x="1241" y="6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/>
            </a:p>
          </p:txBody>
        </p:sp>
        <p:sp>
          <p:nvSpPr>
            <p:cNvPr id="138" name="Freeform 6"/>
            <p:cNvSpPr>
              <a:spLocks/>
            </p:cNvSpPr>
            <p:nvPr/>
          </p:nvSpPr>
          <p:spPr bwMode="auto">
            <a:xfrm>
              <a:off x="458788" y="458788"/>
              <a:ext cx="908050" cy="454025"/>
            </a:xfrm>
            <a:custGeom>
              <a:avLst/>
              <a:gdLst>
                <a:gd name="T0" fmla="*/ 287 w 572"/>
                <a:gd name="T1" fmla="*/ 0 h 286"/>
                <a:gd name="T2" fmla="*/ 0 w 572"/>
                <a:gd name="T3" fmla="*/ 0 h 286"/>
                <a:gd name="T4" fmla="*/ 0 w 572"/>
                <a:gd name="T5" fmla="*/ 286 h 286"/>
                <a:gd name="T6" fmla="*/ 572 w 572"/>
                <a:gd name="T7" fmla="*/ 286 h 286"/>
                <a:gd name="T8" fmla="*/ 287 w 572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2" h="286">
                  <a:moveTo>
                    <a:pt x="287" y="0"/>
                  </a:moveTo>
                  <a:lnTo>
                    <a:pt x="0" y="0"/>
                  </a:lnTo>
                  <a:lnTo>
                    <a:pt x="0" y="286"/>
                  </a:lnTo>
                  <a:lnTo>
                    <a:pt x="572" y="286"/>
                  </a:lnTo>
                  <a:lnTo>
                    <a:pt x="2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/>
            </a:p>
          </p:txBody>
        </p:sp>
      </p:grpSp>
      <p:sp>
        <p:nvSpPr>
          <p:cNvPr id="147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SP: Multikanálový prístup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9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2515490" y="1487250"/>
            <a:ext cx="8614626" cy="484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6804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9"/>
          <p:cNvSpPr>
            <a:spLocks/>
          </p:cNvSpPr>
          <p:nvPr/>
        </p:nvSpPr>
        <p:spPr bwMode="auto">
          <a:xfrm>
            <a:off x="2052789" y="1487250"/>
            <a:ext cx="182504" cy="1399775"/>
          </a:xfrm>
          <a:custGeom>
            <a:avLst/>
            <a:gdLst>
              <a:gd name="T0" fmla="*/ 54 w 82"/>
              <a:gd name="T1" fmla="*/ 575 h 628"/>
              <a:gd name="T2" fmla="*/ 54 w 82"/>
              <a:gd name="T3" fmla="*/ 0 h 628"/>
              <a:gd name="T4" fmla="*/ 0 w 82"/>
              <a:gd name="T5" fmla="*/ 11 h 628"/>
              <a:gd name="T6" fmla="*/ 0 w 82"/>
              <a:gd name="T7" fmla="*/ 628 h 628"/>
              <a:gd name="T8" fmla="*/ 54 w 82"/>
              <a:gd name="T9" fmla="*/ 617 h 628"/>
              <a:gd name="T10" fmla="*/ 54 w 82"/>
              <a:gd name="T11" fmla="*/ 617 h 628"/>
              <a:gd name="T12" fmla="*/ 80 w 82"/>
              <a:gd name="T13" fmla="*/ 587 h 628"/>
              <a:gd name="T14" fmla="*/ 54 w 82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2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9FCBE9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48684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9FCBE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" name="TextBox 229"/>
          <p:cNvSpPr txBox="1"/>
          <p:nvPr/>
        </p:nvSpPr>
        <p:spPr>
          <a:xfrm>
            <a:off x="316141" y="2348184"/>
            <a:ext cx="14462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Technologická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architektúra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136" name="Group 54"/>
          <p:cNvGrpSpPr/>
          <p:nvPr/>
        </p:nvGrpSpPr>
        <p:grpSpPr>
          <a:xfrm>
            <a:off x="777600" y="1871632"/>
            <a:ext cx="523301" cy="295020"/>
            <a:chOff x="3175" y="1588"/>
            <a:chExt cx="2427288" cy="1368425"/>
          </a:xfrm>
          <a:solidFill>
            <a:schemeClr val="bg1"/>
          </a:solidFill>
        </p:grpSpPr>
        <p:sp>
          <p:nvSpPr>
            <p:cNvPr id="137" name="Freeform 5"/>
            <p:cNvSpPr>
              <a:spLocks noEditPoints="1"/>
            </p:cNvSpPr>
            <p:nvPr/>
          </p:nvSpPr>
          <p:spPr bwMode="auto">
            <a:xfrm>
              <a:off x="3175" y="1588"/>
              <a:ext cx="2427288" cy="1368425"/>
            </a:xfrm>
            <a:custGeom>
              <a:avLst/>
              <a:gdLst>
                <a:gd name="T0" fmla="*/ 1434 w 1529"/>
                <a:gd name="T1" fmla="*/ 288 h 862"/>
                <a:gd name="T2" fmla="*/ 1434 w 1529"/>
                <a:gd name="T3" fmla="*/ 0 h 862"/>
                <a:gd name="T4" fmla="*/ 0 w 1529"/>
                <a:gd name="T5" fmla="*/ 0 h 862"/>
                <a:gd name="T6" fmla="*/ 0 w 1529"/>
                <a:gd name="T7" fmla="*/ 862 h 862"/>
                <a:gd name="T8" fmla="*/ 1434 w 1529"/>
                <a:gd name="T9" fmla="*/ 862 h 862"/>
                <a:gd name="T10" fmla="*/ 1434 w 1529"/>
                <a:gd name="T11" fmla="*/ 671 h 862"/>
                <a:gd name="T12" fmla="*/ 1529 w 1529"/>
                <a:gd name="T13" fmla="*/ 671 h 862"/>
                <a:gd name="T14" fmla="*/ 1529 w 1529"/>
                <a:gd name="T15" fmla="*/ 288 h 862"/>
                <a:gd name="T16" fmla="*/ 1434 w 1529"/>
                <a:gd name="T17" fmla="*/ 288 h 862"/>
                <a:gd name="T18" fmla="*/ 1241 w 1529"/>
                <a:gd name="T19" fmla="*/ 671 h 862"/>
                <a:gd name="T20" fmla="*/ 192 w 1529"/>
                <a:gd name="T21" fmla="*/ 671 h 862"/>
                <a:gd name="T22" fmla="*/ 192 w 1529"/>
                <a:gd name="T23" fmla="*/ 190 h 862"/>
                <a:gd name="T24" fmla="*/ 1241 w 1529"/>
                <a:gd name="T25" fmla="*/ 190 h 862"/>
                <a:gd name="T26" fmla="*/ 1241 w 1529"/>
                <a:gd name="T27" fmla="*/ 671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29" h="862">
                  <a:moveTo>
                    <a:pt x="1434" y="288"/>
                  </a:moveTo>
                  <a:lnTo>
                    <a:pt x="1434" y="0"/>
                  </a:lnTo>
                  <a:lnTo>
                    <a:pt x="0" y="0"/>
                  </a:lnTo>
                  <a:lnTo>
                    <a:pt x="0" y="862"/>
                  </a:lnTo>
                  <a:lnTo>
                    <a:pt x="1434" y="862"/>
                  </a:lnTo>
                  <a:lnTo>
                    <a:pt x="1434" y="671"/>
                  </a:lnTo>
                  <a:lnTo>
                    <a:pt x="1529" y="671"/>
                  </a:lnTo>
                  <a:lnTo>
                    <a:pt x="1529" y="288"/>
                  </a:lnTo>
                  <a:lnTo>
                    <a:pt x="1434" y="288"/>
                  </a:lnTo>
                  <a:close/>
                  <a:moveTo>
                    <a:pt x="1241" y="671"/>
                  </a:moveTo>
                  <a:lnTo>
                    <a:pt x="192" y="671"/>
                  </a:lnTo>
                  <a:lnTo>
                    <a:pt x="192" y="190"/>
                  </a:lnTo>
                  <a:lnTo>
                    <a:pt x="1241" y="190"/>
                  </a:lnTo>
                  <a:lnTo>
                    <a:pt x="1241" y="6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/>
            </a:p>
          </p:txBody>
        </p:sp>
        <p:sp>
          <p:nvSpPr>
            <p:cNvPr id="138" name="Freeform 6"/>
            <p:cNvSpPr>
              <a:spLocks/>
            </p:cNvSpPr>
            <p:nvPr/>
          </p:nvSpPr>
          <p:spPr bwMode="auto">
            <a:xfrm>
              <a:off x="458788" y="458788"/>
              <a:ext cx="908050" cy="454025"/>
            </a:xfrm>
            <a:custGeom>
              <a:avLst/>
              <a:gdLst>
                <a:gd name="T0" fmla="*/ 287 w 572"/>
                <a:gd name="T1" fmla="*/ 0 h 286"/>
                <a:gd name="T2" fmla="*/ 0 w 572"/>
                <a:gd name="T3" fmla="*/ 0 h 286"/>
                <a:gd name="T4" fmla="*/ 0 w 572"/>
                <a:gd name="T5" fmla="*/ 286 h 286"/>
                <a:gd name="T6" fmla="*/ 572 w 572"/>
                <a:gd name="T7" fmla="*/ 286 h 286"/>
                <a:gd name="T8" fmla="*/ 287 w 572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2" h="286">
                  <a:moveTo>
                    <a:pt x="287" y="0"/>
                  </a:moveTo>
                  <a:lnTo>
                    <a:pt x="0" y="0"/>
                  </a:lnTo>
                  <a:lnTo>
                    <a:pt x="0" y="286"/>
                  </a:lnTo>
                  <a:lnTo>
                    <a:pt x="572" y="286"/>
                  </a:lnTo>
                  <a:lnTo>
                    <a:pt x="2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/>
            </a:p>
          </p:txBody>
        </p:sp>
      </p:grpSp>
      <p:sp>
        <p:nvSpPr>
          <p:cNvPr id="147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SP: Multikanálový prístup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9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2499307" y="2448232"/>
            <a:ext cx="8571816" cy="3200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9843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2041270" y="1468200"/>
            <a:ext cx="180783" cy="1399775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44546A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37165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44546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" name="TextBox 230"/>
          <p:cNvSpPr txBox="1"/>
          <p:nvPr/>
        </p:nvSpPr>
        <p:spPr>
          <a:xfrm>
            <a:off x="602142" y="2403048"/>
            <a:ext cx="1023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Rea</a:t>
            </a:r>
            <a:r>
              <a:rPr lang="sk-SK" sz="1600" b="1" kern="0" dirty="0" err="1">
                <a:solidFill>
                  <a:prstClr val="white"/>
                </a:solidFill>
              </a:rPr>
              <a:t>lizácia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139" name="Group 153"/>
          <p:cNvGrpSpPr/>
          <p:nvPr/>
        </p:nvGrpSpPr>
        <p:grpSpPr>
          <a:xfrm>
            <a:off x="798948" y="1843341"/>
            <a:ext cx="548959" cy="548959"/>
            <a:chOff x="1928427" y="-1529876"/>
            <a:chExt cx="1960563" cy="1960563"/>
          </a:xfrm>
          <a:solidFill>
            <a:schemeClr val="bg1"/>
          </a:solidFill>
        </p:grpSpPr>
        <p:sp>
          <p:nvSpPr>
            <p:cNvPr id="140" name="Freeform 19"/>
            <p:cNvSpPr>
              <a:spLocks noEditPoints="1"/>
            </p:cNvSpPr>
            <p:nvPr/>
          </p:nvSpPr>
          <p:spPr bwMode="auto">
            <a:xfrm>
              <a:off x="3200014" y="-256700"/>
              <a:ext cx="265113" cy="260350"/>
            </a:xfrm>
            <a:custGeom>
              <a:avLst/>
              <a:gdLst>
                <a:gd name="T0" fmla="*/ 78 w 156"/>
                <a:gd name="T1" fmla="*/ 0 h 154"/>
                <a:gd name="T2" fmla="*/ 0 w 156"/>
                <a:gd name="T3" fmla="*/ 77 h 154"/>
                <a:gd name="T4" fmla="*/ 78 w 156"/>
                <a:gd name="T5" fmla="*/ 154 h 154"/>
                <a:gd name="T6" fmla="*/ 156 w 156"/>
                <a:gd name="T7" fmla="*/ 77 h 154"/>
                <a:gd name="T8" fmla="*/ 78 w 156"/>
                <a:gd name="T9" fmla="*/ 0 h 154"/>
                <a:gd name="T10" fmla="*/ 78 w 156"/>
                <a:gd name="T11" fmla="*/ 116 h 154"/>
                <a:gd name="T12" fmla="*/ 39 w 156"/>
                <a:gd name="T13" fmla="*/ 77 h 154"/>
                <a:gd name="T14" fmla="*/ 78 w 156"/>
                <a:gd name="T15" fmla="*/ 39 h 154"/>
                <a:gd name="T16" fmla="*/ 117 w 156"/>
                <a:gd name="T17" fmla="*/ 77 h 154"/>
                <a:gd name="T18" fmla="*/ 78 w 156"/>
                <a:gd name="T1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4">
                  <a:moveTo>
                    <a:pt x="78" y="0"/>
                  </a:moveTo>
                  <a:cubicBezTo>
                    <a:pt x="35" y="0"/>
                    <a:pt x="0" y="35"/>
                    <a:pt x="0" y="77"/>
                  </a:cubicBezTo>
                  <a:cubicBezTo>
                    <a:pt x="0" y="120"/>
                    <a:pt x="35" y="154"/>
                    <a:pt x="78" y="154"/>
                  </a:cubicBezTo>
                  <a:cubicBezTo>
                    <a:pt x="121" y="154"/>
                    <a:pt x="156" y="120"/>
                    <a:pt x="156" y="77"/>
                  </a:cubicBezTo>
                  <a:cubicBezTo>
                    <a:pt x="156" y="35"/>
                    <a:pt x="121" y="0"/>
                    <a:pt x="78" y="0"/>
                  </a:cubicBezTo>
                  <a:close/>
                  <a:moveTo>
                    <a:pt x="78" y="116"/>
                  </a:moveTo>
                  <a:cubicBezTo>
                    <a:pt x="56" y="116"/>
                    <a:pt x="39" y="98"/>
                    <a:pt x="39" y="77"/>
                  </a:cubicBezTo>
                  <a:cubicBezTo>
                    <a:pt x="39" y="56"/>
                    <a:pt x="56" y="39"/>
                    <a:pt x="78" y="39"/>
                  </a:cubicBezTo>
                  <a:cubicBezTo>
                    <a:pt x="99" y="39"/>
                    <a:pt x="117" y="56"/>
                    <a:pt x="117" y="77"/>
                  </a:cubicBezTo>
                  <a:cubicBezTo>
                    <a:pt x="117" y="98"/>
                    <a:pt x="99" y="116"/>
                    <a:pt x="7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20"/>
            <p:cNvSpPr>
              <a:spLocks noEditPoints="1"/>
            </p:cNvSpPr>
            <p:nvPr/>
          </p:nvSpPr>
          <p:spPr bwMode="auto">
            <a:xfrm>
              <a:off x="2350702" y="-256700"/>
              <a:ext cx="263525" cy="260350"/>
            </a:xfrm>
            <a:custGeom>
              <a:avLst/>
              <a:gdLst>
                <a:gd name="T0" fmla="*/ 78 w 155"/>
                <a:gd name="T1" fmla="*/ 0 h 154"/>
                <a:gd name="T2" fmla="*/ 0 w 155"/>
                <a:gd name="T3" fmla="*/ 77 h 154"/>
                <a:gd name="T4" fmla="*/ 78 w 155"/>
                <a:gd name="T5" fmla="*/ 154 h 154"/>
                <a:gd name="T6" fmla="*/ 155 w 155"/>
                <a:gd name="T7" fmla="*/ 77 h 154"/>
                <a:gd name="T8" fmla="*/ 78 w 155"/>
                <a:gd name="T9" fmla="*/ 0 h 154"/>
                <a:gd name="T10" fmla="*/ 78 w 155"/>
                <a:gd name="T11" fmla="*/ 116 h 154"/>
                <a:gd name="T12" fmla="*/ 39 w 155"/>
                <a:gd name="T13" fmla="*/ 77 h 154"/>
                <a:gd name="T14" fmla="*/ 78 w 155"/>
                <a:gd name="T15" fmla="*/ 39 h 154"/>
                <a:gd name="T16" fmla="*/ 117 w 155"/>
                <a:gd name="T17" fmla="*/ 77 h 154"/>
                <a:gd name="T18" fmla="*/ 78 w 155"/>
                <a:gd name="T1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4">
                  <a:moveTo>
                    <a:pt x="78" y="0"/>
                  </a:moveTo>
                  <a:cubicBezTo>
                    <a:pt x="35" y="0"/>
                    <a:pt x="0" y="35"/>
                    <a:pt x="0" y="77"/>
                  </a:cubicBezTo>
                  <a:cubicBezTo>
                    <a:pt x="0" y="120"/>
                    <a:pt x="35" y="154"/>
                    <a:pt x="78" y="154"/>
                  </a:cubicBezTo>
                  <a:cubicBezTo>
                    <a:pt x="121" y="154"/>
                    <a:pt x="155" y="120"/>
                    <a:pt x="155" y="77"/>
                  </a:cubicBezTo>
                  <a:cubicBezTo>
                    <a:pt x="155" y="35"/>
                    <a:pt x="121" y="0"/>
                    <a:pt x="78" y="0"/>
                  </a:cubicBezTo>
                  <a:close/>
                  <a:moveTo>
                    <a:pt x="78" y="116"/>
                  </a:moveTo>
                  <a:cubicBezTo>
                    <a:pt x="56" y="116"/>
                    <a:pt x="39" y="98"/>
                    <a:pt x="39" y="77"/>
                  </a:cubicBezTo>
                  <a:cubicBezTo>
                    <a:pt x="39" y="56"/>
                    <a:pt x="56" y="39"/>
                    <a:pt x="78" y="39"/>
                  </a:cubicBezTo>
                  <a:cubicBezTo>
                    <a:pt x="99" y="39"/>
                    <a:pt x="117" y="56"/>
                    <a:pt x="117" y="77"/>
                  </a:cubicBezTo>
                  <a:cubicBezTo>
                    <a:pt x="117" y="98"/>
                    <a:pt x="99" y="116"/>
                    <a:pt x="7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21"/>
            <p:cNvSpPr>
              <a:spLocks/>
            </p:cNvSpPr>
            <p:nvPr/>
          </p:nvSpPr>
          <p:spPr bwMode="auto">
            <a:xfrm>
              <a:off x="2711064" y="-288450"/>
              <a:ext cx="393700" cy="65088"/>
            </a:xfrm>
            <a:custGeom>
              <a:avLst/>
              <a:gdLst>
                <a:gd name="T0" fmla="*/ 213 w 232"/>
                <a:gd name="T1" fmla="*/ 0 h 38"/>
                <a:gd name="T2" fmla="*/ 20 w 232"/>
                <a:gd name="T3" fmla="*/ 0 h 38"/>
                <a:gd name="T4" fmla="*/ 0 w 232"/>
                <a:gd name="T5" fmla="*/ 19 h 38"/>
                <a:gd name="T6" fmla="*/ 20 w 232"/>
                <a:gd name="T7" fmla="*/ 38 h 38"/>
                <a:gd name="T8" fmla="*/ 213 w 232"/>
                <a:gd name="T9" fmla="*/ 38 h 38"/>
                <a:gd name="T10" fmla="*/ 232 w 232"/>
                <a:gd name="T11" fmla="*/ 19 h 38"/>
                <a:gd name="T12" fmla="*/ 213 w 23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8">
                  <a:moveTo>
                    <a:pt x="2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23" y="38"/>
                    <a:pt x="232" y="30"/>
                    <a:pt x="232" y="19"/>
                  </a:cubicBezTo>
                  <a:cubicBezTo>
                    <a:pt x="232" y="8"/>
                    <a:pt x="223" y="0"/>
                    <a:pt x="2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22"/>
            <p:cNvSpPr>
              <a:spLocks/>
            </p:cNvSpPr>
            <p:nvPr/>
          </p:nvSpPr>
          <p:spPr bwMode="auto">
            <a:xfrm>
              <a:off x="2711064" y="-158275"/>
              <a:ext cx="393700" cy="66675"/>
            </a:xfrm>
            <a:custGeom>
              <a:avLst/>
              <a:gdLst>
                <a:gd name="T0" fmla="*/ 213 w 232"/>
                <a:gd name="T1" fmla="*/ 0 h 39"/>
                <a:gd name="T2" fmla="*/ 20 w 232"/>
                <a:gd name="T3" fmla="*/ 0 h 39"/>
                <a:gd name="T4" fmla="*/ 0 w 232"/>
                <a:gd name="T5" fmla="*/ 19 h 39"/>
                <a:gd name="T6" fmla="*/ 20 w 232"/>
                <a:gd name="T7" fmla="*/ 39 h 39"/>
                <a:gd name="T8" fmla="*/ 213 w 232"/>
                <a:gd name="T9" fmla="*/ 39 h 39"/>
                <a:gd name="T10" fmla="*/ 232 w 232"/>
                <a:gd name="T11" fmla="*/ 19 h 39"/>
                <a:gd name="T12" fmla="*/ 213 w 232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9">
                  <a:moveTo>
                    <a:pt x="2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23" y="39"/>
                    <a:pt x="232" y="30"/>
                    <a:pt x="232" y="19"/>
                  </a:cubicBezTo>
                  <a:cubicBezTo>
                    <a:pt x="232" y="9"/>
                    <a:pt x="223" y="0"/>
                    <a:pt x="2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23"/>
            <p:cNvSpPr>
              <a:spLocks/>
            </p:cNvSpPr>
            <p:nvPr/>
          </p:nvSpPr>
          <p:spPr bwMode="auto">
            <a:xfrm>
              <a:off x="2418964" y="-842488"/>
              <a:ext cx="260350" cy="260350"/>
            </a:xfrm>
            <a:custGeom>
              <a:avLst/>
              <a:gdLst>
                <a:gd name="T0" fmla="*/ 135 w 154"/>
                <a:gd name="T1" fmla="*/ 0 h 154"/>
                <a:gd name="T2" fmla="*/ 0 w 154"/>
                <a:gd name="T3" fmla="*/ 135 h 154"/>
                <a:gd name="T4" fmla="*/ 19 w 154"/>
                <a:gd name="T5" fmla="*/ 154 h 154"/>
                <a:gd name="T6" fmla="*/ 38 w 154"/>
                <a:gd name="T7" fmla="*/ 135 h 154"/>
                <a:gd name="T8" fmla="*/ 135 w 154"/>
                <a:gd name="T9" fmla="*/ 38 h 154"/>
                <a:gd name="T10" fmla="*/ 154 w 154"/>
                <a:gd name="T11" fmla="*/ 19 h 154"/>
                <a:gd name="T12" fmla="*/ 135 w 154"/>
                <a:gd name="T1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154">
                  <a:moveTo>
                    <a:pt x="135" y="0"/>
                  </a:moveTo>
                  <a:cubicBezTo>
                    <a:pt x="60" y="0"/>
                    <a:pt x="0" y="60"/>
                    <a:pt x="0" y="135"/>
                  </a:cubicBezTo>
                  <a:cubicBezTo>
                    <a:pt x="0" y="145"/>
                    <a:pt x="8" y="154"/>
                    <a:pt x="19" y="154"/>
                  </a:cubicBezTo>
                  <a:cubicBezTo>
                    <a:pt x="30" y="154"/>
                    <a:pt x="38" y="145"/>
                    <a:pt x="38" y="135"/>
                  </a:cubicBezTo>
                  <a:cubicBezTo>
                    <a:pt x="38" y="81"/>
                    <a:pt x="82" y="38"/>
                    <a:pt x="135" y="38"/>
                  </a:cubicBezTo>
                  <a:cubicBezTo>
                    <a:pt x="145" y="38"/>
                    <a:pt x="154" y="30"/>
                    <a:pt x="154" y="19"/>
                  </a:cubicBezTo>
                  <a:cubicBezTo>
                    <a:pt x="154" y="8"/>
                    <a:pt x="145" y="0"/>
                    <a:pt x="1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24"/>
            <p:cNvSpPr>
              <a:spLocks noEditPoints="1"/>
            </p:cNvSpPr>
            <p:nvPr/>
          </p:nvSpPr>
          <p:spPr bwMode="auto">
            <a:xfrm>
              <a:off x="1928427" y="-1529876"/>
              <a:ext cx="1960563" cy="1960563"/>
            </a:xfrm>
            <a:custGeom>
              <a:avLst/>
              <a:gdLst>
                <a:gd name="T0" fmla="*/ 1081 w 1159"/>
                <a:gd name="T1" fmla="*/ 316 h 1159"/>
                <a:gd name="T2" fmla="*/ 1081 w 1159"/>
                <a:gd name="T3" fmla="*/ 154 h 1159"/>
                <a:gd name="T4" fmla="*/ 927 w 1159"/>
                <a:gd name="T5" fmla="*/ 0 h 1159"/>
                <a:gd name="T6" fmla="*/ 232 w 1159"/>
                <a:gd name="T7" fmla="*/ 0 h 1159"/>
                <a:gd name="T8" fmla="*/ 77 w 1159"/>
                <a:gd name="T9" fmla="*/ 154 h 1159"/>
                <a:gd name="T10" fmla="*/ 77 w 1159"/>
                <a:gd name="T11" fmla="*/ 316 h 1159"/>
                <a:gd name="T12" fmla="*/ 0 w 1159"/>
                <a:gd name="T13" fmla="*/ 425 h 1159"/>
                <a:gd name="T14" fmla="*/ 0 w 1159"/>
                <a:gd name="T15" fmla="*/ 618 h 1159"/>
                <a:gd name="T16" fmla="*/ 77 w 1159"/>
                <a:gd name="T17" fmla="*/ 727 h 1159"/>
                <a:gd name="T18" fmla="*/ 77 w 1159"/>
                <a:gd name="T19" fmla="*/ 978 h 1159"/>
                <a:gd name="T20" fmla="*/ 251 w 1159"/>
                <a:gd name="T21" fmla="*/ 1159 h 1159"/>
                <a:gd name="T22" fmla="*/ 413 w 1159"/>
                <a:gd name="T23" fmla="*/ 1042 h 1159"/>
                <a:gd name="T24" fmla="*/ 746 w 1159"/>
                <a:gd name="T25" fmla="*/ 1042 h 1159"/>
                <a:gd name="T26" fmla="*/ 908 w 1159"/>
                <a:gd name="T27" fmla="*/ 1159 h 1159"/>
                <a:gd name="T28" fmla="*/ 1081 w 1159"/>
                <a:gd name="T29" fmla="*/ 978 h 1159"/>
                <a:gd name="T30" fmla="*/ 1081 w 1159"/>
                <a:gd name="T31" fmla="*/ 727 h 1159"/>
                <a:gd name="T32" fmla="*/ 1159 w 1159"/>
                <a:gd name="T33" fmla="*/ 618 h 1159"/>
                <a:gd name="T34" fmla="*/ 1159 w 1159"/>
                <a:gd name="T35" fmla="*/ 425 h 1159"/>
                <a:gd name="T36" fmla="*/ 1081 w 1159"/>
                <a:gd name="T37" fmla="*/ 316 h 1159"/>
                <a:gd name="T38" fmla="*/ 1081 w 1159"/>
                <a:gd name="T39" fmla="*/ 618 h 1159"/>
                <a:gd name="T40" fmla="*/ 1043 w 1159"/>
                <a:gd name="T41" fmla="*/ 657 h 1159"/>
                <a:gd name="T42" fmla="*/ 1004 w 1159"/>
                <a:gd name="T43" fmla="*/ 657 h 1159"/>
                <a:gd name="T44" fmla="*/ 1004 w 1159"/>
                <a:gd name="T45" fmla="*/ 978 h 1159"/>
                <a:gd name="T46" fmla="*/ 908 w 1159"/>
                <a:gd name="T47" fmla="*/ 1081 h 1159"/>
                <a:gd name="T48" fmla="*/ 811 w 1159"/>
                <a:gd name="T49" fmla="*/ 978 h 1159"/>
                <a:gd name="T50" fmla="*/ 811 w 1159"/>
                <a:gd name="T51" fmla="*/ 965 h 1159"/>
                <a:gd name="T52" fmla="*/ 347 w 1159"/>
                <a:gd name="T53" fmla="*/ 965 h 1159"/>
                <a:gd name="T54" fmla="*/ 347 w 1159"/>
                <a:gd name="T55" fmla="*/ 978 h 1159"/>
                <a:gd name="T56" fmla="*/ 251 w 1159"/>
                <a:gd name="T57" fmla="*/ 1081 h 1159"/>
                <a:gd name="T58" fmla="*/ 155 w 1159"/>
                <a:gd name="T59" fmla="*/ 978 h 1159"/>
                <a:gd name="T60" fmla="*/ 155 w 1159"/>
                <a:gd name="T61" fmla="*/ 657 h 1159"/>
                <a:gd name="T62" fmla="*/ 116 w 1159"/>
                <a:gd name="T63" fmla="*/ 657 h 1159"/>
                <a:gd name="T64" fmla="*/ 77 w 1159"/>
                <a:gd name="T65" fmla="*/ 618 h 1159"/>
                <a:gd name="T66" fmla="*/ 77 w 1159"/>
                <a:gd name="T67" fmla="*/ 425 h 1159"/>
                <a:gd name="T68" fmla="*/ 116 w 1159"/>
                <a:gd name="T69" fmla="*/ 386 h 1159"/>
                <a:gd name="T70" fmla="*/ 154 w 1159"/>
                <a:gd name="T71" fmla="*/ 386 h 1159"/>
                <a:gd name="T72" fmla="*/ 154 w 1159"/>
                <a:gd name="T73" fmla="*/ 270 h 1159"/>
                <a:gd name="T74" fmla="*/ 270 w 1159"/>
                <a:gd name="T75" fmla="*/ 155 h 1159"/>
                <a:gd name="T76" fmla="*/ 888 w 1159"/>
                <a:gd name="T77" fmla="*/ 155 h 1159"/>
                <a:gd name="T78" fmla="*/ 1004 w 1159"/>
                <a:gd name="T79" fmla="*/ 270 h 1159"/>
                <a:gd name="T80" fmla="*/ 1004 w 1159"/>
                <a:gd name="T81" fmla="*/ 386 h 1159"/>
                <a:gd name="T82" fmla="*/ 1043 w 1159"/>
                <a:gd name="T83" fmla="*/ 386 h 1159"/>
                <a:gd name="T84" fmla="*/ 1081 w 1159"/>
                <a:gd name="T85" fmla="*/ 425 h 1159"/>
                <a:gd name="T86" fmla="*/ 1081 w 1159"/>
                <a:gd name="T87" fmla="*/ 618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9" h="1159">
                  <a:moveTo>
                    <a:pt x="1081" y="316"/>
                  </a:moveTo>
                  <a:cubicBezTo>
                    <a:pt x="1081" y="154"/>
                    <a:pt x="1081" y="154"/>
                    <a:pt x="1081" y="154"/>
                  </a:cubicBezTo>
                  <a:cubicBezTo>
                    <a:pt x="1081" y="69"/>
                    <a:pt x="1012" y="0"/>
                    <a:pt x="927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147" y="0"/>
                    <a:pt x="77" y="69"/>
                    <a:pt x="77" y="154"/>
                  </a:cubicBezTo>
                  <a:cubicBezTo>
                    <a:pt x="77" y="316"/>
                    <a:pt x="77" y="316"/>
                    <a:pt x="77" y="316"/>
                  </a:cubicBezTo>
                  <a:cubicBezTo>
                    <a:pt x="32" y="332"/>
                    <a:pt x="0" y="374"/>
                    <a:pt x="0" y="425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0" y="668"/>
                    <a:pt x="32" y="711"/>
                    <a:pt x="77" y="727"/>
                  </a:cubicBezTo>
                  <a:cubicBezTo>
                    <a:pt x="77" y="978"/>
                    <a:pt x="77" y="978"/>
                    <a:pt x="77" y="978"/>
                  </a:cubicBezTo>
                  <a:cubicBezTo>
                    <a:pt x="77" y="1078"/>
                    <a:pt x="155" y="1159"/>
                    <a:pt x="251" y="1159"/>
                  </a:cubicBezTo>
                  <a:cubicBezTo>
                    <a:pt x="325" y="1159"/>
                    <a:pt x="388" y="1110"/>
                    <a:pt x="413" y="1042"/>
                  </a:cubicBezTo>
                  <a:cubicBezTo>
                    <a:pt x="746" y="1042"/>
                    <a:pt x="746" y="1042"/>
                    <a:pt x="746" y="1042"/>
                  </a:cubicBezTo>
                  <a:cubicBezTo>
                    <a:pt x="771" y="1110"/>
                    <a:pt x="834" y="1159"/>
                    <a:pt x="908" y="1159"/>
                  </a:cubicBezTo>
                  <a:cubicBezTo>
                    <a:pt x="1003" y="1159"/>
                    <a:pt x="1081" y="1078"/>
                    <a:pt x="1081" y="978"/>
                  </a:cubicBezTo>
                  <a:cubicBezTo>
                    <a:pt x="1081" y="727"/>
                    <a:pt x="1081" y="727"/>
                    <a:pt x="1081" y="727"/>
                  </a:cubicBezTo>
                  <a:cubicBezTo>
                    <a:pt x="1126" y="711"/>
                    <a:pt x="1159" y="668"/>
                    <a:pt x="1159" y="618"/>
                  </a:cubicBezTo>
                  <a:cubicBezTo>
                    <a:pt x="1159" y="425"/>
                    <a:pt x="1159" y="425"/>
                    <a:pt x="1159" y="425"/>
                  </a:cubicBezTo>
                  <a:cubicBezTo>
                    <a:pt x="1159" y="374"/>
                    <a:pt x="1126" y="332"/>
                    <a:pt x="1081" y="316"/>
                  </a:cubicBezTo>
                  <a:close/>
                  <a:moveTo>
                    <a:pt x="1081" y="618"/>
                  </a:moveTo>
                  <a:cubicBezTo>
                    <a:pt x="1081" y="639"/>
                    <a:pt x="1064" y="657"/>
                    <a:pt x="1043" y="657"/>
                  </a:cubicBezTo>
                  <a:cubicBezTo>
                    <a:pt x="1004" y="657"/>
                    <a:pt x="1004" y="657"/>
                    <a:pt x="1004" y="657"/>
                  </a:cubicBezTo>
                  <a:cubicBezTo>
                    <a:pt x="1004" y="978"/>
                    <a:pt x="1004" y="978"/>
                    <a:pt x="1004" y="978"/>
                  </a:cubicBezTo>
                  <a:cubicBezTo>
                    <a:pt x="1004" y="1035"/>
                    <a:pt x="961" y="1081"/>
                    <a:pt x="908" y="1081"/>
                  </a:cubicBezTo>
                  <a:cubicBezTo>
                    <a:pt x="855" y="1081"/>
                    <a:pt x="811" y="1035"/>
                    <a:pt x="811" y="978"/>
                  </a:cubicBezTo>
                  <a:cubicBezTo>
                    <a:pt x="811" y="965"/>
                    <a:pt x="811" y="965"/>
                    <a:pt x="811" y="965"/>
                  </a:cubicBezTo>
                  <a:cubicBezTo>
                    <a:pt x="347" y="965"/>
                    <a:pt x="347" y="965"/>
                    <a:pt x="347" y="965"/>
                  </a:cubicBezTo>
                  <a:cubicBezTo>
                    <a:pt x="347" y="978"/>
                    <a:pt x="347" y="978"/>
                    <a:pt x="347" y="978"/>
                  </a:cubicBezTo>
                  <a:cubicBezTo>
                    <a:pt x="347" y="1035"/>
                    <a:pt x="304" y="1081"/>
                    <a:pt x="251" y="1081"/>
                  </a:cubicBezTo>
                  <a:cubicBezTo>
                    <a:pt x="198" y="1081"/>
                    <a:pt x="155" y="1035"/>
                    <a:pt x="155" y="978"/>
                  </a:cubicBezTo>
                  <a:cubicBezTo>
                    <a:pt x="155" y="657"/>
                    <a:pt x="155" y="657"/>
                    <a:pt x="155" y="657"/>
                  </a:cubicBezTo>
                  <a:cubicBezTo>
                    <a:pt x="116" y="657"/>
                    <a:pt x="116" y="657"/>
                    <a:pt x="116" y="657"/>
                  </a:cubicBezTo>
                  <a:cubicBezTo>
                    <a:pt x="94" y="657"/>
                    <a:pt x="77" y="639"/>
                    <a:pt x="77" y="618"/>
                  </a:cubicBezTo>
                  <a:cubicBezTo>
                    <a:pt x="77" y="425"/>
                    <a:pt x="77" y="425"/>
                    <a:pt x="77" y="425"/>
                  </a:cubicBezTo>
                  <a:cubicBezTo>
                    <a:pt x="77" y="403"/>
                    <a:pt x="94" y="386"/>
                    <a:pt x="116" y="386"/>
                  </a:cubicBezTo>
                  <a:cubicBezTo>
                    <a:pt x="154" y="386"/>
                    <a:pt x="154" y="386"/>
                    <a:pt x="154" y="386"/>
                  </a:cubicBezTo>
                  <a:cubicBezTo>
                    <a:pt x="154" y="270"/>
                    <a:pt x="154" y="270"/>
                    <a:pt x="154" y="270"/>
                  </a:cubicBezTo>
                  <a:cubicBezTo>
                    <a:pt x="154" y="193"/>
                    <a:pt x="193" y="155"/>
                    <a:pt x="270" y="155"/>
                  </a:cubicBezTo>
                  <a:cubicBezTo>
                    <a:pt x="348" y="155"/>
                    <a:pt x="811" y="155"/>
                    <a:pt x="888" y="155"/>
                  </a:cubicBezTo>
                  <a:cubicBezTo>
                    <a:pt x="965" y="155"/>
                    <a:pt x="1004" y="193"/>
                    <a:pt x="1004" y="270"/>
                  </a:cubicBezTo>
                  <a:cubicBezTo>
                    <a:pt x="1004" y="386"/>
                    <a:pt x="1004" y="386"/>
                    <a:pt x="1004" y="386"/>
                  </a:cubicBezTo>
                  <a:cubicBezTo>
                    <a:pt x="1043" y="386"/>
                    <a:pt x="1043" y="386"/>
                    <a:pt x="1043" y="386"/>
                  </a:cubicBezTo>
                  <a:cubicBezTo>
                    <a:pt x="1064" y="386"/>
                    <a:pt x="1081" y="403"/>
                    <a:pt x="1081" y="425"/>
                  </a:cubicBezTo>
                  <a:lnTo>
                    <a:pt x="1081" y="6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25"/>
            <p:cNvSpPr>
              <a:spLocks noEditPoints="1"/>
            </p:cNvSpPr>
            <p:nvPr/>
          </p:nvSpPr>
          <p:spPr bwMode="auto">
            <a:xfrm>
              <a:off x="2287202" y="-975838"/>
              <a:ext cx="1241425" cy="588963"/>
            </a:xfrm>
            <a:custGeom>
              <a:avLst/>
              <a:gdLst>
                <a:gd name="T0" fmla="*/ 638 w 734"/>
                <a:gd name="T1" fmla="*/ 0 h 348"/>
                <a:gd name="T2" fmla="*/ 97 w 734"/>
                <a:gd name="T3" fmla="*/ 0 h 348"/>
                <a:gd name="T4" fmla="*/ 0 w 734"/>
                <a:gd name="T5" fmla="*/ 97 h 348"/>
                <a:gd name="T6" fmla="*/ 0 w 734"/>
                <a:gd name="T7" fmla="*/ 251 h 348"/>
                <a:gd name="T8" fmla="*/ 97 w 734"/>
                <a:gd name="T9" fmla="*/ 348 h 348"/>
                <a:gd name="T10" fmla="*/ 638 w 734"/>
                <a:gd name="T11" fmla="*/ 348 h 348"/>
                <a:gd name="T12" fmla="*/ 734 w 734"/>
                <a:gd name="T13" fmla="*/ 251 h 348"/>
                <a:gd name="T14" fmla="*/ 734 w 734"/>
                <a:gd name="T15" fmla="*/ 97 h 348"/>
                <a:gd name="T16" fmla="*/ 638 w 734"/>
                <a:gd name="T17" fmla="*/ 0 h 348"/>
                <a:gd name="T18" fmla="*/ 696 w 734"/>
                <a:gd name="T19" fmla="*/ 251 h 348"/>
                <a:gd name="T20" fmla="*/ 638 w 734"/>
                <a:gd name="T21" fmla="*/ 309 h 348"/>
                <a:gd name="T22" fmla="*/ 97 w 734"/>
                <a:gd name="T23" fmla="*/ 309 h 348"/>
                <a:gd name="T24" fmla="*/ 39 w 734"/>
                <a:gd name="T25" fmla="*/ 251 h 348"/>
                <a:gd name="T26" fmla="*/ 39 w 734"/>
                <a:gd name="T27" fmla="*/ 97 h 348"/>
                <a:gd name="T28" fmla="*/ 97 w 734"/>
                <a:gd name="T29" fmla="*/ 39 h 348"/>
                <a:gd name="T30" fmla="*/ 638 w 734"/>
                <a:gd name="T31" fmla="*/ 39 h 348"/>
                <a:gd name="T32" fmla="*/ 696 w 734"/>
                <a:gd name="T33" fmla="*/ 97 h 348"/>
                <a:gd name="T34" fmla="*/ 696 w 734"/>
                <a:gd name="T35" fmla="*/ 25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4" h="348">
                  <a:moveTo>
                    <a:pt x="638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44" y="0"/>
                    <a:pt x="0" y="44"/>
                    <a:pt x="0" y="97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305"/>
                    <a:pt x="44" y="348"/>
                    <a:pt x="97" y="348"/>
                  </a:cubicBezTo>
                  <a:cubicBezTo>
                    <a:pt x="638" y="348"/>
                    <a:pt x="638" y="348"/>
                    <a:pt x="638" y="348"/>
                  </a:cubicBezTo>
                  <a:cubicBezTo>
                    <a:pt x="691" y="348"/>
                    <a:pt x="734" y="305"/>
                    <a:pt x="734" y="251"/>
                  </a:cubicBezTo>
                  <a:cubicBezTo>
                    <a:pt x="734" y="97"/>
                    <a:pt x="734" y="97"/>
                    <a:pt x="734" y="97"/>
                  </a:cubicBezTo>
                  <a:cubicBezTo>
                    <a:pt x="734" y="44"/>
                    <a:pt x="691" y="0"/>
                    <a:pt x="638" y="0"/>
                  </a:cubicBezTo>
                  <a:close/>
                  <a:moveTo>
                    <a:pt x="696" y="251"/>
                  </a:moveTo>
                  <a:cubicBezTo>
                    <a:pt x="696" y="283"/>
                    <a:pt x="670" y="309"/>
                    <a:pt x="638" y="309"/>
                  </a:cubicBezTo>
                  <a:cubicBezTo>
                    <a:pt x="97" y="309"/>
                    <a:pt x="97" y="309"/>
                    <a:pt x="97" y="309"/>
                  </a:cubicBezTo>
                  <a:cubicBezTo>
                    <a:pt x="65" y="309"/>
                    <a:pt x="39" y="283"/>
                    <a:pt x="39" y="251"/>
                  </a:cubicBezTo>
                  <a:cubicBezTo>
                    <a:pt x="39" y="97"/>
                    <a:pt x="39" y="97"/>
                    <a:pt x="39" y="97"/>
                  </a:cubicBezTo>
                  <a:cubicBezTo>
                    <a:pt x="39" y="65"/>
                    <a:pt x="65" y="39"/>
                    <a:pt x="97" y="39"/>
                  </a:cubicBezTo>
                  <a:cubicBezTo>
                    <a:pt x="638" y="39"/>
                    <a:pt x="638" y="39"/>
                    <a:pt x="638" y="39"/>
                  </a:cubicBezTo>
                  <a:cubicBezTo>
                    <a:pt x="670" y="39"/>
                    <a:pt x="696" y="65"/>
                    <a:pt x="696" y="97"/>
                  </a:cubicBezTo>
                  <a:lnTo>
                    <a:pt x="696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7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SP: Multikanálový prístup 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9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  <p:graphicFrame>
        <p:nvGraphicFramePr>
          <p:cNvPr id="40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208442"/>
              </p:ext>
            </p:extLst>
          </p:nvPr>
        </p:nvGraphicFramePr>
        <p:xfrm>
          <a:off x="2450075" y="1908181"/>
          <a:ext cx="8614165" cy="33998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28749">
                  <a:extLst>
                    <a:ext uri="{9D8B030D-6E8A-4147-A177-3AD203B41FA5}">
                      <a16:colId xmlns:a16="http://schemas.microsoft.com/office/drawing/2014/main" xmlns="" val="4047087969"/>
                    </a:ext>
                  </a:extLst>
                </a:gridCol>
                <a:gridCol w="1060704">
                  <a:extLst>
                    <a:ext uri="{9D8B030D-6E8A-4147-A177-3AD203B41FA5}">
                      <a16:colId xmlns:a16="http://schemas.microsoft.com/office/drawing/2014/main" xmlns="" val="417341683"/>
                    </a:ext>
                  </a:extLst>
                </a:gridCol>
                <a:gridCol w="1124712">
                  <a:extLst>
                    <a:ext uri="{9D8B030D-6E8A-4147-A177-3AD203B41FA5}">
                      <a16:colId xmlns:a16="http://schemas.microsoft.com/office/drawing/2014/main" xmlns="" val="1013213194"/>
                    </a:ext>
                  </a:extLst>
                </a:gridCol>
              </a:tblGrid>
              <a:tr h="312858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Názov aktivity</a:t>
                      </a:r>
                      <a:endParaRPr lang="sk-SK" sz="14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629" marR="7629" marT="7629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Typ</a:t>
                      </a:r>
                      <a:endParaRPr lang="sk-SK" sz="14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629" marR="7629" marT="7629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Zodpovednosť</a:t>
                      </a:r>
                      <a:endParaRPr lang="sk-SK" sz="14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629" marR="7629" marT="7629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41393785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algn="l" fontAlgn="ctr"/>
                      <a:r>
                        <a:rPr lang="sk-SK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Príprava metodiky a analýza zníženia úrovne autentifikácie (v súlade s </a:t>
                      </a:r>
                      <a:r>
                        <a:rPr lang="sk-SK" sz="1400" u="none" strike="noStrike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eIDAS</a:t>
                      </a:r>
                      <a:r>
                        <a:rPr lang="sk-SK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sk-SK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2000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  <a:latin typeface="+mn-lt"/>
                        </a:rPr>
                        <a:t>legislatívna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9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  <a:latin typeface="+mn-lt"/>
                        </a:rPr>
                        <a:t>ÚPPVII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9" marR="7629" marT="7629" marB="0" anchor="ctr"/>
                </a:tc>
                <a:extLst>
                  <a:ext uri="{0D108BD9-81ED-4DB2-BD59-A6C34878D82A}">
                    <a16:rowId xmlns:a16="http://schemas.microsoft.com/office/drawing/2014/main" xmlns="" val="2664794531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algn="l" fontAlgn="ctr"/>
                      <a:r>
                        <a:rPr lang="sk-SK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Príprava metodiky a analýza možných spôsobov autorizácie (v súlade s </a:t>
                      </a:r>
                      <a:r>
                        <a:rPr lang="sk-SK" sz="1400" u="none" strike="noStrike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eIDAS</a:t>
                      </a:r>
                      <a:r>
                        <a:rPr lang="sk-SK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sk-SK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2000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>
                          <a:effectLst/>
                          <a:latin typeface="+mn-lt"/>
                        </a:rPr>
                        <a:t>legislatívna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9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  <a:latin typeface="+mn-lt"/>
                        </a:rPr>
                        <a:t>ÚPPVII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9" marR="7629" marT="7629" marB="0" anchor="ctr"/>
                </a:tc>
                <a:extLst>
                  <a:ext uri="{0D108BD9-81ED-4DB2-BD59-A6C34878D82A}">
                    <a16:rowId xmlns:a16="http://schemas.microsoft.com/office/drawing/2014/main" xmlns="" val="1912284591"/>
                  </a:ext>
                </a:extLst>
              </a:tr>
              <a:tr h="673699">
                <a:tc>
                  <a:txBody>
                    <a:bodyPr/>
                    <a:lstStyle/>
                    <a:p>
                      <a:pPr algn="l" fontAlgn="ctr"/>
                      <a:r>
                        <a:rPr lang="sk-SK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Zriadenie Gestora digitálneho Front Office VS SR a vytvorenie modelu interakcie s VS z pohľadu občana a podnikateľa zohľadňujúc </a:t>
                      </a:r>
                      <a:r>
                        <a:rPr lang="sk-SK" sz="1400" u="none" strike="noStrike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multikanálové</a:t>
                      </a:r>
                      <a:r>
                        <a:rPr lang="sk-SK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 cesty klienta a vypracovanie manuálu pre tvorbu služieb VS SR (vizuál, používateľský zážitok).</a:t>
                      </a:r>
                      <a:endParaRPr lang="sk-SK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2000" marR="7629" marT="7629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u="none" strike="noStrike" dirty="0">
                          <a:effectLst/>
                          <a:latin typeface="+mn-lt"/>
                        </a:rPr>
                        <a:t>organizačná / IT – dok.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9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  <a:latin typeface="+mn-lt"/>
                        </a:rPr>
                        <a:t>ÚPPVII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9" marR="7629" marT="7629" marB="0" anchor="ctr"/>
                </a:tc>
                <a:extLst>
                  <a:ext uri="{0D108BD9-81ED-4DB2-BD59-A6C34878D82A}">
                    <a16:rowId xmlns:a16="http://schemas.microsoft.com/office/drawing/2014/main" xmlns="" val="2921877606"/>
                  </a:ext>
                </a:extLst>
              </a:tr>
              <a:tr h="461857">
                <a:tc>
                  <a:txBody>
                    <a:bodyPr/>
                    <a:lstStyle/>
                    <a:p>
                      <a:pPr algn="l" fontAlgn="ctr"/>
                      <a:r>
                        <a:rPr lang="sk-SK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Implementácia Centrálnych Front-Office </a:t>
                      </a:r>
                      <a:r>
                        <a:rPr lang="sk-SK" sz="1400" u="none" strike="noStrike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Mikroslužieb</a:t>
                      </a:r>
                      <a:r>
                        <a:rPr lang="sk-SK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 podporujúcich </a:t>
                      </a:r>
                      <a:r>
                        <a:rPr lang="sk-SK" sz="1400" u="none" strike="noStrike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multikanálový</a:t>
                      </a:r>
                      <a:r>
                        <a:rPr lang="sk-SK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 interakčný model cesty klienta (Gestor FO integrácie - Integračná kancelária VS - interakčná časť).</a:t>
                      </a:r>
                      <a:endParaRPr lang="sk-SK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2000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>
                          <a:effectLst/>
                          <a:latin typeface="+mn-lt"/>
                        </a:rPr>
                        <a:t>IT - projekt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9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  <a:latin typeface="+mn-lt"/>
                        </a:rPr>
                        <a:t>ÚPPVII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9" marR="7629" marT="7629" marB="0" anchor="ctr"/>
                </a:tc>
                <a:extLst>
                  <a:ext uri="{0D108BD9-81ED-4DB2-BD59-A6C34878D82A}">
                    <a16:rowId xmlns:a16="http://schemas.microsoft.com/office/drawing/2014/main" xmlns="" val="1536017893"/>
                  </a:ext>
                </a:extLst>
              </a:tr>
              <a:tr h="451778">
                <a:tc>
                  <a:txBody>
                    <a:bodyPr/>
                    <a:lstStyle/>
                    <a:p>
                      <a:pPr algn="l" fontAlgn="ctr"/>
                      <a:r>
                        <a:rPr lang="sk-SK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Implementácia </a:t>
                      </a:r>
                      <a:r>
                        <a:rPr lang="sk-SK" sz="1400" u="none" strike="noStrike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Sandbox</a:t>
                      </a:r>
                      <a:r>
                        <a:rPr lang="sk-SK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-u pre Otvorené API a Developer portál (Gestor Open API - Integračná kancelária VS - interakčná časť).</a:t>
                      </a:r>
                      <a:endParaRPr lang="sk-SK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2000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>
                          <a:effectLst/>
                          <a:latin typeface="+mn-lt"/>
                        </a:rPr>
                        <a:t>IT - projekt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9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  <a:latin typeface="+mn-lt"/>
                        </a:rPr>
                        <a:t>ÚPPVII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9" marR="7629" marT="7629" marB="0" anchor="ctr"/>
                </a:tc>
                <a:extLst>
                  <a:ext uri="{0D108BD9-81ED-4DB2-BD59-A6C34878D82A}">
                    <a16:rowId xmlns:a16="http://schemas.microsoft.com/office/drawing/2014/main" xmlns="" val="1286042148"/>
                  </a:ext>
                </a:extLst>
              </a:tr>
              <a:tr h="673699">
                <a:tc>
                  <a:txBody>
                    <a:bodyPr/>
                    <a:lstStyle/>
                    <a:p>
                      <a:pPr algn="l" fontAlgn="ctr"/>
                      <a:r>
                        <a:rPr lang="sk-SK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Zavedenie Open API prístupu do prostredia </a:t>
                      </a:r>
                      <a:r>
                        <a:rPr lang="sk-SK" sz="1400" u="none" strike="noStrike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eGovernmentu</a:t>
                      </a:r>
                      <a:r>
                        <a:rPr lang="sk-SK" sz="140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 (udelenie oprávnenia tretej strane koncovým používateľom, overovanie oprávnení tretích strán pri komunikácii s Open API, metodiky a štandardizácia pre Open API).</a:t>
                      </a:r>
                      <a:endParaRPr lang="sk-SK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2000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>
                          <a:effectLst/>
                          <a:latin typeface="+mn-lt"/>
                        </a:rPr>
                        <a:t>legislatívna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9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  <a:latin typeface="+mn-lt"/>
                        </a:rPr>
                        <a:t>ÚPPVII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9" marR="7629" marT="7629" marB="0" anchor="ctr"/>
                </a:tc>
                <a:extLst>
                  <a:ext uri="{0D108BD9-81ED-4DB2-BD59-A6C34878D82A}">
                    <a16:rowId xmlns:a16="http://schemas.microsoft.com/office/drawing/2014/main" xmlns="" val="38638412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80398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2041270" y="1468200"/>
            <a:ext cx="180783" cy="1399775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44546A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37165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44546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" name="TextBox 230"/>
          <p:cNvSpPr txBox="1"/>
          <p:nvPr/>
        </p:nvSpPr>
        <p:spPr>
          <a:xfrm>
            <a:off x="602142" y="2403048"/>
            <a:ext cx="1023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Rea</a:t>
            </a:r>
            <a:r>
              <a:rPr lang="sk-SK" sz="1600" b="1" kern="0" dirty="0" err="1">
                <a:solidFill>
                  <a:prstClr val="white"/>
                </a:solidFill>
              </a:rPr>
              <a:t>lizácia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139" name="Group 153"/>
          <p:cNvGrpSpPr/>
          <p:nvPr/>
        </p:nvGrpSpPr>
        <p:grpSpPr>
          <a:xfrm>
            <a:off x="798948" y="1843341"/>
            <a:ext cx="548959" cy="548959"/>
            <a:chOff x="1928427" y="-1529876"/>
            <a:chExt cx="1960563" cy="1960563"/>
          </a:xfrm>
          <a:solidFill>
            <a:schemeClr val="bg1"/>
          </a:solidFill>
        </p:grpSpPr>
        <p:sp>
          <p:nvSpPr>
            <p:cNvPr id="140" name="Freeform 19"/>
            <p:cNvSpPr>
              <a:spLocks noEditPoints="1"/>
            </p:cNvSpPr>
            <p:nvPr/>
          </p:nvSpPr>
          <p:spPr bwMode="auto">
            <a:xfrm>
              <a:off x="3200014" y="-256700"/>
              <a:ext cx="265113" cy="260350"/>
            </a:xfrm>
            <a:custGeom>
              <a:avLst/>
              <a:gdLst>
                <a:gd name="T0" fmla="*/ 78 w 156"/>
                <a:gd name="T1" fmla="*/ 0 h 154"/>
                <a:gd name="T2" fmla="*/ 0 w 156"/>
                <a:gd name="T3" fmla="*/ 77 h 154"/>
                <a:gd name="T4" fmla="*/ 78 w 156"/>
                <a:gd name="T5" fmla="*/ 154 h 154"/>
                <a:gd name="T6" fmla="*/ 156 w 156"/>
                <a:gd name="T7" fmla="*/ 77 h 154"/>
                <a:gd name="T8" fmla="*/ 78 w 156"/>
                <a:gd name="T9" fmla="*/ 0 h 154"/>
                <a:gd name="T10" fmla="*/ 78 w 156"/>
                <a:gd name="T11" fmla="*/ 116 h 154"/>
                <a:gd name="T12" fmla="*/ 39 w 156"/>
                <a:gd name="T13" fmla="*/ 77 h 154"/>
                <a:gd name="T14" fmla="*/ 78 w 156"/>
                <a:gd name="T15" fmla="*/ 39 h 154"/>
                <a:gd name="T16" fmla="*/ 117 w 156"/>
                <a:gd name="T17" fmla="*/ 77 h 154"/>
                <a:gd name="T18" fmla="*/ 78 w 156"/>
                <a:gd name="T1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4">
                  <a:moveTo>
                    <a:pt x="78" y="0"/>
                  </a:moveTo>
                  <a:cubicBezTo>
                    <a:pt x="35" y="0"/>
                    <a:pt x="0" y="35"/>
                    <a:pt x="0" y="77"/>
                  </a:cubicBezTo>
                  <a:cubicBezTo>
                    <a:pt x="0" y="120"/>
                    <a:pt x="35" y="154"/>
                    <a:pt x="78" y="154"/>
                  </a:cubicBezTo>
                  <a:cubicBezTo>
                    <a:pt x="121" y="154"/>
                    <a:pt x="156" y="120"/>
                    <a:pt x="156" y="77"/>
                  </a:cubicBezTo>
                  <a:cubicBezTo>
                    <a:pt x="156" y="35"/>
                    <a:pt x="121" y="0"/>
                    <a:pt x="78" y="0"/>
                  </a:cubicBezTo>
                  <a:close/>
                  <a:moveTo>
                    <a:pt x="78" y="116"/>
                  </a:moveTo>
                  <a:cubicBezTo>
                    <a:pt x="56" y="116"/>
                    <a:pt x="39" y="98"/>
                    <a:pt x="39" y="77"/>
                  </a:cubicBezTo>
                  <a:cubicBezTo>
                    <a:pt x="39" y="56"/>
                    <a:pt x="56" y="39"/>
                    <a:pt x="78" y="39"/>
                  </a:cubicBezTo>
                  <a:cubicBezTo>
                    <a:pt x="99" y="39"/>
                    <a:pt x="117" y="56"/>
                    <a:pt x="117" y="77"/>
                  </a:cubicBezTo>
                  <a:cubicBezTo>
                    <a:pt x="117" y="98"/>
                    <a:pt x="99" y="116"/>
                    <a:pt x="7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20"/>
            <p:cNvSpPr>
              <a:spLocks noEditPoints="1"/>
            </p:cNvSpPr>
            <p:nvPr/>
          </p:nvSpPr>
          <p:spPr bwMode="auto">
            <a:xfrm>
              <a:off x="2350702" y="-256700"/>
              <a:ext cx="263525" cy="260350"/>
            </a:xfrm>
            <a:custGeom>
              <a:avLst/>
              <a:gdLst>
                <a:gd name="T0" fmla="*/ 78 w 155"/>
                <a:gd name="T1" fmla="*/ 0 h 154"/>
                <a:gd name="T2" fmla="*/ 0 w 155"/>
                <a:gd name="T3" fmla="*/ 77 h 154"/>
                <a:gd name="T4" fmla="*/ 78 w 155"/>
                <a:gd name="T5" fmla="*/ 154 h 154"/>
                <a:gd name="T6" fmla="*/ 155 w 155"/>
                <a:gd name="T7" fmla="*/ 77 h 154"/>
                <a:gd name="T8" fmla="*/ 78 w 155"/>
                <a:gd name="T9" fmla="*/ 0 h 154"/>
                <a:gd name="T10" fmla="*/ 78 w 155"/>
                <a:gd name="T11" fmla="*/ 116 h 154"/>
                <a:gd name="T12" fmla="*/ 39 w 155"/>
                <a:gd name="T13" fmla="*/ 77 h 154"/>
                <a:gd name="T14" fmla="*/ 78 w 155"/>
                <a:gd name="T15" fmla="*/ 39 h 154"/>
                <a:gd name="T16" fmla="*/ 117 w 155"/>
                <a:gd name="T17" fmla="*/ 77 h 154"/>
                <a:gd name="T18" fmla="*/ 78 w 155"/>
                <a:gd name="T1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4">
                  <a:moveTo>
                    <a:pt x="78" y="0"/>
                  </a:moveTo>
                  <a:cubicBezTo>
                    <a:pt x="35" y="0"/>
                    <a:pt x="0" y="35"/>
                    <a:pt x="0" y="77"/>
                  </a:cubicBezTo>
                  <a:cubicBezTo>
                    <a:pt x="0" y="120"/>
                    <a:pt x="35" y="154"/>
                    <a:pt x="78" y="154"/>
                  </a:cubicBezTo>
                  <a:cubicBezTo>
                    <a:pt x="121" y="154"/>
                    <a:pt x="155" y="120"/>
                    <a:pt x="155" y="77"/>
                  </a:cubicBezTo>
                  <a:cubicBezTo>
                    <a:pt x="155" y="35"/>
                    <a:pt x="121" y="0"/>
                    <a:pt x="78" y="0"/>
                  </a:cubicBezTo>
                  <a:close/>
                  <a:moveTo>
                    <a:pt x="78" y="116"/>
                  </a:moveTo>
                  <a:cubicBezTo>
                    <a:pt x="56" y="116"/>
                    <a:pt x="39" y="98"/>
                    <a:pt x="39" y="77"/>
                  </a:cubicBezTo>
                  <a:cubicBezTo>
                    <a:pt x="39" y="56"/>
                    <a:pt x="56" y="39"/>
                    <a:pt x="78" y="39"/>
                  </a:cubicBezTo>
                  <a:cubicBezTo>
                    <a:pt x="99" y="39"/>
                    <a:pt x="117" y="56"/>
                    <a:pt x="117" y="77"/>
                  </a:cubicBezTo>
                  <a:cubicBezTo>
                    <a:pt x="117" y="98"/>
                    <a:pt x="99" y="116"/>
                    <a:pt x="7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21"/>
            <p:cNvSpPr>
              <a:spLocks/>
            </p:cNvSpPr>
            <p:nvPr/>
          </p:nvSpPr>
          <p:spPr bwMode="auto">
            <a:xfrm>
              <a:off x="2711064" y="-288450"/>
              <a:ext cx="393700" cy="65088"/>
            </a:xfrm>
            <a:custGeom>
              <a:avLst/>
              <a:gdLst>
                <a:gd name="T0" fmla="*/ 213 w 232"/>
                <a:gd name="T1" fmla="*/ 0 h 38"/>
                <a:gd name="T2" fmla="*/ 20 w 232"/>
                <a:gd name="T3" fmla="*/ 0 h 38"/>
                <a:gd name="T4" fmla="*/ 0 w 232"/>
                <a:gd name="T5" fmla="*/ 19 h 38"/>
                <a:gd name="T6" fmla="*/ 20 w 232"/>
                <a:gd name="T7" fmla="*/ 38 h 38"/>
                <a:gd name="T8" fmla="*/ 213 w 232"/>
                <a:gd name="T9" fmla="*/ 38 h 38"/>
                <a:gd name="T10" fmla="*/ 232 w 232"/>
                <a:gd name="T11" fmla="*/ 19 h 38"/>
                <a:gd name="T12" fmla="*/ 213 w 23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8">
                  <a:moveTo>
                    <a:pt x="2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23" y="38"/>
                    <a:pt x="232" y="30"/>
                    <a:pt x="232" y="19"/>
                  </a:cubicBezTo>
                  <a:cubicBezTo>
                    <a:pt x="232" y="8"/>
                    <a:pt x="223" y="0"/>
                    <a:pt x="2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22"/>
            <p:cNvSpPr>
              <a:spLocks/>
            </p:cNvSpPr>
            <p:nvPr/>
          </p:nvSpPr>
          <p:spPr bwMode="auto">
            <a:xfrm>
              <a:off x="2711064" y="-158275"/>
              <a:ext cx="393700" cy="66675"/>
            </a:xfrm>
            <a:custGeom>
              <a:avLst/>
              <a:gdLst>
                <a:gd name="T0" fmla="*/ 213 w 232"/>
                <a:gd name="T1" fmla="*/ 0 h 39"/>
                <a:gd name="T2" fmla="*/ 20 w 232"/>
                <a:gd name="T3" fmla="*/ 0 h 39"/>
                <a:gd name="T4" fmla="*/ 0 w 232"/>
                <a:gd name="T5" fmla="*/ 19 h 39"/>
                <a:gd name="T6" fmla="*/ 20 w 232"/>
                <a:gd name="T7" fmla="*/ 39 h 39"/>
                <a:gd name="T8" fmla="*/ 213 w 232"/>
                <a:gd name="T9" fmla="*/ 39 h 39"/>
                <a:gd name="T10" fmla="*/ 232 w 232"/>
                <a:gd name="T11" fmla="*/ 19 h 39"/>
                <a:gd name="T12" fmla="*/ 213 w 232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9">
                  <a:moveTo>
                    <a:pt x="2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23" y="39"/>
                    <a:pt x="232" y="30"/>
                    <a:pt x="232" y="19"/>
                  </a:cubicBezTo>
                  <a:cubicBezTo>
                    <a:pt x="232" y="9"/>
                    <a:pt x="223" y="0"/>
                    <a:pt x="2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23"/>
            <p:cNvSpPr>
              <a:spLocks/>
            </p:cNvSpPr>
            <p:nvPr/>
          </p:nvSpPr>
          <p:spPr bwMode="auto">
            <a:xfrm>
              <a:off x="2418964" y="-842488"/>
              <a:ext cx="260350" cy="260350"/>
            </a:xfrm>
            <a:custGeom>
              <a:avLst/>
              <a:gdLst>
                <a:gd name="T0" fmla="*/ 135 w 154"/>
                <a:gd name="T1" fmla="*/ 0 h 154"/>
                <a:gd name="T2" fmla="*/ 0 w 154"/>
                <a:gd name="T3" fmla="*/ 135 h 154"/>
                <a:gd name="T4" fmla="*/ 19 w 154"/>
                <a:gd name="T5" fmla="*/ 154 h 154"/>
                <a:gd name="T6" fmla="*/ 38 w 154"/>
                <a:gd name="T7" fmla="*/ 135 h 154"/>
                <a:gd name="T8" fmla="*/ 135 w 154"/>
                <a:gd name="T9" fmla="*/ 38 h 154"/>
                <a:gd name="T10" fmla="*/ 154 w 154"/>
                <a:gd name="T11" fmla="*/ 19 h 154"/>
                <a:gd name="T12" fmla="*/ 135 w 154"/>
                <a:gd name="T1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154">
                  <a:moveTo>
                    <a:pt x="135" y="0"/>
                  </a:moveTo>
                  <a:cubicBezTo>
                    <a:pt x="60" y="0"/>
                    <a:pt x="0" y="60"/>
                    <a:pt x="0" y="135"/>
                  </a:cubicBezTo>
                  <a:cubicBezTo>
                    <a:pt x="0" y="145"/>
                    <a:pt x="8" y="154"/>
                    <a:pt x="19" y="154"/>
                  </a:cubicBezTo>
                  <a:cubicBezTo>
                    <a:pt x="30" y="154"/>
                    <a:pt x="38" y="145"/>
                    <a:pt x="38" y="135"/>
                  </a:cubicBezTo>
                  <a:cubicBezTo>
                    <a:pt x="38" y="81"/>
                    <a:pt x="82" y="38"/>
                    <a:pt x="135" y="38"/>
                  </a:cubicBezTo>
                  <a:cubicBezTo>
                    <a:pt x="145" y="38"/>
                    <a:pt x="154" y="30"/>
                    <a:pt x="154" y="19"/>
                  </a:cubicBezTo>
                  <a:cubicBezTo>
                    <a:pt x="154" y="8"/>
                    <a:pt x="145" y="0"/>
                    <a:pt x="1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24"/>
            <p:cNvSpPr>
              <a:spLocks noEditPoints="1"/>
            </p:cNvSpPr>
            <p:nvPr/>
          </p:nvSpPr>
          <p:spPr bwMode="auto">
            <a:xfrm>
              <a:off x="1928427" y="-1529876"/>
              <a:ext cx="1960563" cy="1960563"/>
            </a:xfrm>
            <a:custGeom>
              <a:avLst/>
              <a:gdLst>
                <a:gd name="T0" fmla="*/ 1081 w 1159"/>
                <a:gd name="T1" fmla="*/ 316 h 1159"/>
                <a:gd name="T2" fmla="*/ 1081 w 1159"/>
                <a:gd name="T3" fmla="*/ 154 h 1159"/>
                <a:gd name="T4" fmla="*/ 927 w 1159"/>
                <a:gd name="T5" fmla="*/ 0 h 1159"/>
                <a:gd name="T6" fmla="*/ 232 w 1159"/>
                <a:gd name="T7" fmla="*/ 0 h 1159"/>
                <a:gd name="T8" fmla="*/ 77 w 1159"/>
                <a:gd name="T9" fmla="*/ 154 h 1159"/>
                <a:gd name="T10" fmla="*/ 77 w 1159"/>
                <a:gd name="T11" fmla="*/ 316 h 1159"/>
                <a:gd name="T12" fmla="*/ 0 w 1159"/>
                <a:gd name="T13" fmla="*/ 425 h 1159"/>
                <a:gd name="T14" fmla="*/ 0 w 1159"/>
                <a:gd name="T15" fmla="*/ 618 h 1159"/>
                <a:gd name="T16" fmla="*/ 77 w 1159"/>
                <a:gd name="T17" fmla="*/ 727 h 1159"/>
                <a:gd name="T18" fmla="*/ 77 w 1159"/>
                <a:gd name="T19" fmla="*/ 978 h 1159"/>
                <a:gd name="T20" fmla="*/ 251 w 1159"/>
                <a:gd name="T21" fmla="*/ 1159 h 1159"/>
                <a:gd name="T22" fmla="*/ 413 w 1159"/>
                <a:gd name="T23" fmla="*/ 1042 h 1159"/>
                <a:gd name="T24" fmla="*/ 746 w 1159"/>
                <a:gd name="T25" fmla="*/ 1042 h 1159"/>
                <a:gd name="T26" fmla="*/ 908 w 1159"/>
                <a:gd name="T27" fmla="*/ 1159 h 1159"/>
                <a:gd name="T28" fmla="*/ 1081 w 1159"/>
                <a:gd name="T29" fmla="*/ 978 h 1159"/>
                <a:gd name="T30" fmla="*/ 1081 w 1159"/>
                <a:gd name="T31" fmla="*/ 727 h 1159"/>
                <a:gd name="T32" fmla="*/ 1159 w 1159"/>
                <a:gd name="T33" fmla="*/ 618 h 1159"/>
                <a:gd name="T34" fmla="*/ 1159 w 1159"/>
                <a:gd name="T35" fmla="*/ 425 h 1159"/>
                <a:gd name="T36" fmla="*/ 1081 w 1159"/>
                <a:gd name="T37" fmla="*/ 316 h 1159"/>
                <a:gd name="T38" fmla="*/ 1081 w 1159"/>
                <a:gd name="T39" fmla="*/ 618 h 1159"/>
                <a:gd name="T40" fmla="*/ 1043 w 1159"/>
                <a:gd name="T41" fmla="*/ 657 h 1159"/>
                <a:gd name="T42" fmla="*/ 1004 w 1159"/>
                <a:gd name="T43" fmla="*/ 657 h 1159"/>
                <a:gd name="T44" fmla="*/ 1004 w 1159"/>
                <a:gd name="T45" fmla="*/ 978 h 1159"/>
                <a:gd name="T46" fmla="*/ 908 w 1159"/>
                <a:gd name="T47" fmla="*/ 1081 h 1159"/>
                <a:gd name="T48" fmla="*/ 811 w 1159"/>
                <a:gd name="T49" fmla="*/ 978 h 1159"/>
                <a:gd name="T50" fmla="*/ 811 w 1159"/>
                <a:gd name="T51" fmla="*/ 965 h 1159"/>
                <a:gd name="T52" fmla="*/ 347 w 1159"/>
                <a:gd name="T53" fmla="*/ 965 h 1159"/>
                <a:gd name="T54" fmla="*/ 347 w 1159"/>
                <a:gd name="T55" fmla="*/ 978 h 1159"/>
                <a:gd name="T56" fmla="*/ 251 w 1159"/>
                <a:gd name="T57" fmla="*/ 1081 h 1159"/>
                <a:gd name="T58" fmla="*/ 155 w 1159"/>
                <a:gd name="T59" fmla="*/ 978 h 1159"/>
                <a:gd name="T60" fmla="*/ 155 w 1159"/>
                <a:gd name="T61" fmla="*/ 657 h 1159"/>
                <a:gd name="T62" fmla="*/ 116 w 1159"/>
                <a:gd name="T63" fmla="*/ 657 h 1159"/>
                <a:gd name="T64" fmla="*/ 77 w 1159"/>
                <a:gd name="T65" fmla="*/ 618 h 1159"/>
                <a:gd name="T66" fmla="*/ 77 w 1159"/>
                <a:gd name="T67" fmla="*/ 425 h 1159"/>
                <a:gd name="T68" fmla="*/ 116 w 1159"/>
                <a:gd name="T69" fmla="*/ 386 h 1159"/>
                <a:gd name="T70" fmla="*/ 154 w 1159"/>
                <a:gd name="T71" fmla="*/ 386 h 1159"/>
                <a:gd name="T72" fmla="*/ 154 w 1159"/>
                <a:gd name="T73" fmla="*/ 270 h 1159"/>
                <a:gd name="T74" fmla="*/ 270 w 1159"/>
                <a:gd name="T75" fmla="*/ 155 h 1159"/>
                <a:gd name="T76" fmla="*/ 888 w 1159"/>
                <a:gd name="T77" fmla="*/ 155 h 1159"/>
                <a:gd name="T78" fmla="*/ 1004 w 1159"/>
                <a:gd name="T79" fmla="*/ 270 h 1159"/>
                <a:gd name="T80" fmla="*/ 1004 w 1159"/>
                <a:gd name="T81" fmla="*/ 386 h 1159"/>
                <a:gd name="T82" fmla="*/ 1043 w 1159"/>
                <a:gd name="T83" fmla="*/ 386 h 1159"/>
                <a:gd name="T84" fmla="*/ 1081 w 1159"/>
                <a:gd name="T85" fmla="*/ 425 h 1159"/>
                <a:gd name="T86" fmla="*/ 1081 w 1159"/>
                <a:gd name="T87" fmla="*/ 618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9" h="1159">
                  <a:moveTo>
                    <a:pt x="1081" y="316"/>
                  </a:moveTo>
                  <a:cubicBezTo>
                    <a:pt x="1081" y="154"/>
                    <a:pt x="1081" y="154"/>
                    <a:pt x="1081" y="154"/>
                  </a:cubicBezTo>
                  <a:cubicBezTo>
                    <a:pt x="1081" y="69"/>
                    <a:pt x="1012" y="0"/>
                    <a:pt x="927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147" y="0"/>
                    <a:pt x="77" y="69"/>
                    <a:pt x="77" y="154"/>
                  </a:cubicBezTo>
                  <a:cubicBezTo>
                    <a:pt x="77" y="316"/>
                    <a:pt x="77" y="316"/>
                    <a:pt x="77" y="316"/>
                  </a:cubicBezTo>
                  <a:cubicBezTo>
                    <a:pt x="32" y="332"/>
                    <a:pt x="0" y="374"/>
                    <a:pt x="0" y="425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0" y="668"/>
                    <a:pt x="32" y="711"/>
                    <a:pt x="77" y="727"/>
                  </a:cubicBezTo>
                  <a:cubicBezTo>
                    <a:pt x="77" y="978"/>
                    <a:pt x="77" y="978"/>
                    <a:pt x="77" y="978"/>
                  </a:cubicBezTo>
                  <a:cubicBezTo>
                    <a:pt x="77" y="1078"/>
                    <a:pt x="155" y="1159"/>
                    <a:pt x="251" y="1159"/>
                  </a:cubicBezTo>
                  <a:cubicBezTo>
                    <a:pt x="325" y="1159"/>
                    <a:pt x="388" y="1110"/>
                    <a:pt x="413" y="1042"/>
                  </a:cubicBezTo>
                  <a:cubicBezTo>
                    <a:pt x="746" y="1042"/>
                    <a:pt x="746" y="1042"/>
                    <a:pt x="746" y="1042"/>
                  </a:cubicBezTo>
                  <a:cubicBezTo>
                    <a:pt x="771" y="1110"/>
                    <a:pt x="834" y="1159"/>
                    <a:pt x="908" y="1159"/>
                  </a:cubicBezTo>
                  <a:cubicBezTo>
                    <a:pt x="1003" y="1159"/>
                    <a:pt x="1081" y="1078"/>
                    <a:pt x="1081" y="978"/>
                  </a:cubicBezTo>
                  <a:cubicBezTo>
                    <a:pt x="1081" y="727"/>
                    <a:pt x="1081" y="727"/>
                    <a:pt x="1081" y="727"/>
                  </a:cubicBezTo>
                  <a:cubicBezTo>
                    <a:pt x="1126" y="711"/>
                    <a:pt x="1159" y="668"/>
                    <a:pt x="1159" y="618"/>
                  </a:cubicBezTo>
                  <a:cubicBezTo>
                    <a:pt x="1159" y="425"/>
                    <a:pt x="1159" y="425"/>
                    <a:pt x="1159" y="425"/>
                  </a:cubicBezTo>
                  <a:cubicBezTo>
                    <a:pt x="1159" y="374"/>
                    <a:pt x="1126" y="332"/>
                    <a:pt x="1081" y="316"/>
                  </a:cubicBezTo>
                  <a:close/>
                  <a:moveTo>
                    <a:pt x="1081" y="618"/>
                  </a:moveTo>
                  <a:cubicBezTo>
                    <a:pt x="1081" y="639"/>
                    <a:pt x="1064" y="657"/>
                    <a:pt x="1043" y="657"/>
                  </a:cubicBezTo>
                  <a:cubicBezTo>
                    <a:pt x="1004" y="657"/>
                    <a:pt x="1004" y="657"/>
                    <a:pt x="1004" y="657"/>
                  </a:cubicBezTo>
                  <a:cubicBezTo>
                    <a:pt x="1004" y="978"/>
                    <a:pt x="1004" y="978"/>
                    <a:pt x="1004" y="978"/>
                  </a:cubicBezTo>
                  <a:cubicBezTo>
                    <a:pt x="1004" y="1035"/>
                    <a:pt x="961" y="1081"/>
                    <a:pt x="908" y="1081"/>
                  </a:cubicBezTo>
                  <a:cubicBezTo>
                    <a:pt x="855" y="1081"/>
                    <a:pt x="811" y="1035"/>
                    <a:pt x="811" y="978"/>
                  </a:cubicBezTo>
                  <a:cubicBezTo>
                    <a:pt x="811" y="965"/>
                    <a:pt x="811" y="965"/>
                    <a:pt x="811" y="965"/>
                  </a:cubicBezTo>
                  <a:cubicBezTo>
                    <a:pt x="347" y="965"/>
                    <a:pt x="347" y="965"/>
                    <a:pt x="347" y="965"/>
                  </a:cubicBezTo>
                  <a:cubicBezTo>
                    <a:pt x="347" y="978"/>
                    <a:pt x="347" y="978"/>
                    <a:pt x="347" y="978"/>
                  </a:cubicBezTo>
                  <a:cubicBezTo>
                    <a:pt x="347" y="1035"/>
                    <a:pt x="304" y="1081"/>
                    <a:pt x="251" y="1081"/>
                  </a:cubicBezTo>
                  <a:cubicBezTo>
                    <a:pt x="198" y="1081"/>
                    <a:pt x="155" y="1035"/>
                    <a:pt x="155" y="978"/>
                  </a:cubicBezTo>
                  <a:cubicBezTo>
                    <a:pt x="155" y="657"/>
                    <a:pt x="155" y="657"/>
                    <a:pt x="155" y="657"/>
                  </a:cubicBezTo>
                  <a:cubicBezTo>
                    <a:pt x="116" y="657"/>
                    <a:pt x="116" y="657"/>
                    <a:pt x="116" y="657"/>
                  </a:cubicBezTo>
                  <a:cubicBezTo>
                    <a:pt x="94" y="657"/>
                    <a:pt x="77" y="639"/>
                    <a:pt x="77" y="618"/>
                  </a:cubicBezTo>
                  <a:cubicBezTo>
                    <a:pt x="77" y="425"/>
                    <a:pt x="77" y="425"/>
                    <a:pt x="77" y="425"/>
                  </a:cubicBezTo>
                  <a:cubicBezTo>
                    <a:pt x="77" y="403"/>
                    <a:pt x="94" y="386"/>
                    <a:pt x="116" y="386"/>
                  </a:cubicBezTo>
                  <a:cubicBezTo>
                    <a:pt x="154" y="386"/>
                    <a:pt x="154" y="386"/>
                    <a:pt x="154" y="386"/>
                  </a:cubicBezTo>
                  <a:cubicBezTo>
                    <a:pt x="154" y="270"/>
                    <a:pt x="154" y="270"/>
                    <a:pt x="154" y="270"/>
                  </a:cubicBezTo>
                  <a:cubicBezTo>
                    <a:pt x="154" y="193"/>
                    <a:pt x="193" y="155"/>
                    <a:pt x="270" y="155"/>
                  </a:cubicBezTo>
                  <a:cubicBezTo>
                    <a:pt x="348" y="155"/>
                    <a:pt x="811" y="155"/>
                    <a:pt x="888" y="155"/>
                  </a:cubicBezTo>
                  <a:cubicBezTo>
                    <a:pt x="965" y="155"/>
                    <a:pt x="1004" y="193"/>
                    <a:pt x="1004" y="270"/>
                  </a:cubicBezTo>
                  <a:cubicBezTo>
                    <a:pt x="1004" y="386"/>
                    <a:pt x="1004" y="386"/>
                    <a:pt x="1004" y="386"/>
                  </a:cubicBezTo>
                  <a:cubicBezTo>
                    <a:pt x="1043" y="386"/>
                    <a:pt x="1043" y="386"/>
                    <a:pt x="1043" y="386"/>
                  </a:cubicBezTo>
                  <a:cubicBezTo>
                    <a:pt x="1064" y="386"/>
                    <a:pt x="1081" y="403"/>
                    <a:pt x="1081" y="425"/>
                  </a:cubicBezTo>
                  <a:lnTo>
                    <a:pt x="1081" y="6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25"/>
            <p:cNvSpPr>
              <a:spLocks noEditPoints="1"/>
            </p:cNvSpPr>
            <p:nvPr/>
          </p:nvSpPr>
          <p:spPr bwMode="auto">
            <a:xfrm>
              <a:off x="2287202" y="-975838"/>
              <a:ext cx="1241425" cy="588963"/>
            </a:xfrm>
            <a:custGeom>
              <a:avLst/>
              <a:gdLst>
                <a:gd name="T0" fmla="*/ 638 w 734"/>
                <a:gd name="T1" fmla="*/ 0 h 348"/>
                <a:gd name="T2" fmla="*/ 97 w 734"/>
                <a:gd name="T3" fmla="*/ 0 h 348"/>
                <a:gd name="T4" fmla="*/ 0 w 734"/>
                <a:gd name="T5" fmla="*/ 97 h 348"/>
                <a:gd name="T6" fmla="*/ 0 w 734"/>
                <a:gd name="T7" fmla="*/ 251 h 348"/>
                <a:gd name="T8" fmla="*/ 97 w 734"/>
                <a:gd name="T9" fmla="*/ 348 h 348"/>
                <a:gd name="T10" fmla="*/ 638 w 734"/>
                <a:gd name="T11" fmla="*/ 348 h 348"/>
                <a:gd name="T12" fmla="*/ 734 w 734"/>
                <a:gd name="T13" fmla="*/ 251 h 348"/>
                <a:gd name="T14" fmla="*/ 734 w 734"/>
                <a:gd name="T15" fmla="*/ 97 h 348"/>
                <a:gd name="T16" fmla="*/ 638 w 734"/>
                <a:gd name="T17" fmla="*/ 0 h 348"/>
                <a:gd name="T18" fmla="*/ 696 w 734"/>
                <a:gd name="T19" fmla="*/ 251 h 348"/>
                <a:gd name="T20" fmla="*/ 638 w 734"/>
                <a:gd name="T21" fmla="*/ 309 h 348"/>
                <a:gd name="T22" fmla="*/ 97 w 734"/>
                <a:gd name="T23" fmla="*/ 309 h 348"/>
                <a:gd name="T24" fmla="*/ 39 w 734"/>
                <a:gd name="T25" fmla="*/ 251 h 348"/>
                <a:gd name="T26" fmla="*/ 39 w 734"/>
                <a:gd name="T27" fmla="*/ 97 h 348"/>
                <a:gd name="T28" fmla="*/ 97 w 734"/>
                <a:gd name="T29" fmla="*/ 39 h 348"/>
                <a:gd name="T30" fmla="*/ 638 w 734"/>
                <a:gd name="T31" fmla="*/ 39 h 348"/>
                <a:gd name="T32" fmla="*/ 696 w 734"/>
                <a:gd name="T33" fmla="*/ 97 h 348"/>
                <a:gd name="T34" fmla="*/ 696 w 734"/>
                <a:gd name="T35" fmla="*/ 25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4" h="348">
                  <a:moveTo>
                    <a:pt x="638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44" y="0"/>
                    <a:pt x="0" y="44"/>
                    <a:pt x="0" y="97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305"/>
                    <a:pt x="44" y="348"/>
                    <a:pt x="97" y="348"/>
                  </a:cubicBezTo>
                  <a:cubicBezTo>
                    <a:pt x="638" y="348"/>
                    <a:pt x="638" y="348"/>
                    <a:pt x="638" y="348"/>
                  </a:cubicBezTo>
                  <a:cubicBezTo>
                    <a:pt x="691" y="348"/>
                    <a:pt x="734" y="305"/>
                    <a:pt x="734" y="251"/>
                  </a:cubicBezTo>
                  <a:cubicBezTo>
                    <a:pt x="734" y="97"/>
                    <a:pt x="734" y="97"/>
                    <a:pt x="734" y="97"/>
                  </a:cubicBezTo>
                  <a:cubicBezTo>
                    <a:pt x="734" y="44"/>
                    <a:pt x="691" y="0"/>
                    <a:pt x="638" y="0"/>
                  </a:cubicBezTo>
                  <a:close/>
                  <a:moveTo>
                    <a:pt x="696" y="251"/>
                  </a:moveTo>
                  <a:cubicBezTo>
                    <a:pt x="696" y="283"/>
                    <a:pt x="670" y="309"/>
                    <a:pt x="638" y="309"/>
                  </a:cubicBezTo>
                  <a:cubicBezTo>
                    <a:pt x="97" y="309"/>
                    <a:pt x="97" y="309"/>
                    <a:pt x="97" y="309"/>
                  </a:cubicBezTo>
                  <a:cubicBezTo>
                    <a:pt x="65" y="309"/>
                    <a:pt x="39" y="283"/>
                    <a:pt x="39" y="251"/>
                  </a:cubicBezTo>
                  <a:cubicBezTo>
                    <a:pt x="39" y="97"/>
                    <a:pt x="39" y="97"/>
                    <a:pt x="39" y="97"/>
                  </a:cubicBezTo>
                  <a:cubicBezTo>
                    <a:pt x="39" y="65"/>
                    <a:pt x="65" y="39"/>
                    <a:pt x="97" y="39"/>
                  </a:cubicBezTo>
                  <a:cubicBezTo>
                    <a:pt x="638" y="39"/>
                    <a:pt x="638" y="39"/>
                    <a:pt x="638" y="39"/>
                  </a:cubicBezTo>
                  <a:cubicBezTo>
                    <a:pt x="670" y="39"/>
                    <a:pt x="696" y="65"/>
                    <a:pt x="696" y="97"/>
                  </a:cubicBezTo>
                  <a:lnTo>
                    <a:pt x="696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7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SP: Multikanálový prístup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9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  <p:graphicFrame>
        <p:nvGraphicFramePr>
          <p:cNvPr id="40" name="Tabuľ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565099"/>
              </p:ext>
            </p:extLst>
          </p:nvPr>
        </p:nvGraphicFramePr>
        <p:xfrm>
          <a:off x="2450076" y="1468200"/>
          <a:ext cx="8903724" cy="48891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21356">
                  <a:extLst>
                    <a:ext uri="{9D8B030D-6E8A-4147-A177-3AD203B41FA5}">
                      <a16:colId xmlns:a16="http://schemas.microsoft.com/office/drawing/2014/main" xmlns="" val="4047087969"/>
                    </a:ext>
                  </a:extLst>
                </a:gridCol>
                <a:gridCol w="1133856">
                  <a:extLst>
                    <a:ext uri="{9D8B030D-6E8A-4147-A177-3AD203B41FA5}">
                      <a16:colId xmlns:a16="http://schemas.microsoft.com/office/drawing/2014/main" xmlns="" val="417341683"/>
                    </a:ext>
                  </a:extLst>
                </a:gridCol>
                <a:gridCol w="1048512">
                  <a:extLst>
                    <a:ext uri="{9D8B030D-6E8A-4147-A177-3AD203B41FA5}">
                      <a16:colId xmlns:a16="http://schemas.microsoft.com/office/drawing/2014/main" xmlns="" val="1013213194"/>
                    </a:ext>
                  </a:extLst>
                </a:gridCol>
              </a:tblGrid>
              <a:tr h="312858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Názov aktivity</a:t>
                      </a:r>
                      <a:endParaRPr lang="sk-SK" sz="14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629" marR="7629" marT="7629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Typ</a:t>
                      </a:r>
                      <a:endParaRPr lang="sk-SK" sz="14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629" marR="7629" marT="7629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Zodpovednosť</a:t>
                      </a:r>
                      <a:endParaRPr lang="sk-SK" sz="14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7629" marR="7629" marT="7629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41393785"/>
                  </a:ext>
                </a:extLst>
              </a:tr>
              <a:tr h="292608">
                <a:tc>
                  <a:txBody>
                    <a:bodyPr/>
                    <a:lstStyle/>
                    <a:p>
                      <a:pPr algn="l" fontAlgn="ctr"/>
                      <a:r>
                        <a:rPr lang="sk-SK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Portfólio klienta - aplikácia prístupového miesta ÚPVS, ktorá zvyšuje klientsku samoobsluhu a podporuje nové funkcionality (navigácia a procesná mapa ŽS, personalizácia, </a:t>
                      </a:r>
                      <a:r>
                        <a:rPr lang="sk-SK" sz="1400" b="0" i="0" u="none" strike="noStrike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myData</a:t>
                      </a:r>
                      <a:r>
                        <a:rPr lang="sk-SK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sk-SK" sz="1400" b="0" i="0" u="none" strike="noStrike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dashboard</a:t>
                      </a:r>
                      <a:r>
                        <a:rPr lang="sk-SK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 stavu rozpracovaných procesov, procesná história, zjednodušené zobrazenie obsahu správ z </a:t>
                      </a:r>
                      <a:r>
                        <a:rPr lang="sk-SK" sz="1400" b="0" i="0" u="none" strike="noStrike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eDesku</a:t>
                      </a:r>
                      <a:r>
                        <a:rPr lang="sk-SK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, atď.) na základe napojenia na Front-Office </a:t>
                      </a:r>
                      <a:r>
                        <a:rPr lang="sk-SK" sz="1400" b="0" i="0" u="none" strike="noStrike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mikroslužby</a:t>
                      </a:r>
                      <a:r>
                        <a:rPr lang="sk-SK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72000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IT – projekt</a:t>
                      </a:r>
                    </a:p>
                  </a:txBody>
                  <a:tcPr marL="7629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NASES</a:t>
                      </a:r>
                    </a:p>
                  </a:txBody>
                  <a:tcPr marL="7629" marR="7629" marT="7629" marB="0" anchor="ctr"/>
                </a:tc>
                <a:extLst>
                  <a:ext uri="{0D108BD9-81ED-4DB2-BD59-A6C34878D82A}">
                    <a16:rowId xmlns:a16="http://schemas.microsoft.com/office/drawing/2014/main" xmlns="" val="2664794531"/>
                  </a:ext>
                </a:extLst>
              </a:tr>
              <a:tr h="261548">
                <a:tc>
                  <a:txBody>
                    <a:bodyPr/>
                    <a:lstStyle/>
                    <a:p>
                      <a:pPr algn="l" fontAlgn="ctr"/>
                      <a:r>
                        <a:rPr lang="pl-PL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Jednotné klientske pracovisko – kanál osobne</a:t>
                      </a:r>
                      <a:r>
                        <a:rPr lang="pl-PL" sz="1400" b="0" i="0" u="none" strike="noStrike" kern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sk-SK" sz="1400" b="0" i="0" u="none" strike="noStrike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2000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IT - projekt </a:t>
                      </a:r>
                    </a:p>
                  </a:txBody>
                  <a:tcPr marL="7629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MV SR</a:t>
                      </a:r>
                    </a:p>
                  </a:txBody>
                  <a:tcPr marL="7629" marR="7629" marT="7629" marB="0" anchor="ctr"/>
                </a:tc>
                <a:extLst>
                  <a:ext uri="{0D108BD9-81ED-4DB2-BD59-A6C34878D82A}">
                    <a16:rowId xmlns:a16="http://schemas.microsoft.com/office/drawing/2014/main" xmlns="" val="1912284591"/>
                  </a:ext>
                </a:extLst>
              </a:tr>
              <a:tr h="499292">
                <a:tc>
                  <a:txBody>
                    <a:bodyPr/>
                    <a:lstStyle/>
                    <a:p>
                      <a:pPr algn="l" fontAlgn="ctr"/>
                      <a:r>
                        <a:rPr lang="sk-SK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Zavedenie mobilnej autentifikácie  podľa konceptu v SP: </a:t>
                      </a:r>
                      <a:r>
                        <a:rPr lang="sk-SK" sz="1400" b="0" i="0" u="none" strike="noStrike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Multikanál</a:t>
                      </a:r>
                      <a:r>
                        <a:rPr lang="sk-SK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 a v súlade s bezpečnostnými požiadavkami. Vystavenie Open API pre autentifikačné služby.</a:t>
                      </a:r>
                    </a:p>
                  </a:txBody>
                  <a:tcPr marL="72000" marR="7629" marT="7629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IT - projekt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9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MV SR</a:t>
                      </a:r>
                    </a:p>
                  </a:txBody>
                  <a:tcPr marL="7629" marR="7629" marT="7629" marB="0" anchor="ctr"/>
                </a:tc>
                <a:extLst>
                  <a:ext uri="{0D108BD9-81ED-4DB2-BD59-A6C34878D82A}">
                    <a16:rowId xmlns:a16="http://schemas.microsoft.com/office/drawing/2014/main" xmlns="" val="2921877606"/>
                  </a:ext>
                </a:extLst>
              </a:tr>
              <a:tr h="461857">
                <a:tc>
                  <a:txBody>
                    <a:bodyPr/>
                    <a:lstStyle/>
                    <a:p>
                      <a:pPr algn="l" fontAlgn="ctr"/>
                      <a:r>
                        <a:rPr lang="sk-SK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Zavedenie mobilnej autorizácie v súlade s bezpečnostnými požiadavkami. Vystavenie Open API pre autorizačné (</a:t>
                      </a:r>
                      <a:r>
                        <a:rPr lang="sk-SK" sz="1400" b="0" i="0" u="none" strike="noStrike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podpisovacie</a:t>
                      </a:r>
                      <a:r>
                        <a:rPr lang="sk-SK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) služby.</a:t>
                      </a:r>
                    </a:p>
                  </a:txBody>
                  <a:tcPr marL="72000" marR="7629" marT="7629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IT - projekt </a:t>
                      </a:r>
                    </a:p>
                    <a:p>
                      <a:pPr algn="ctr" fontAlgn="ctr"/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9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MV SR</a:t>
                      </a:r>
                    </a:p>
                  </a:txBody>
                  <a:tcPr marL="7629" marR="7629" marT="7629" marB="0" anchor="ctr"/>
                </a:tc>
                <a:extLst>
                  <a:ext uri="{0D108BD9-81ED-4DB2-BD59-A6C34878D82A}">
                    <a16:rowId xmlns:a16="http://schemas.microsoft.com/office/drawing/2014/main" xmlns="" val="1536017893"/>
                  </a:ext>
                </a:extLst>
              </a:tr>
              <a:tr h="31174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Modul pre evidenciu a správu splnomocnení - Evidencia oprávnení tretích strán </a:t>
                      </a:r>
                    </a:p>
                  </a:txBody>
                  <a:tcPr marL="72000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IT - projekt</a:t>
                      </a:r>
                    </a:p>
                  </a:txBody>
                  <a:tcPr marL="7629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NASES</a:t>
                      </a:r>
                    </a:p>
                  </a:txBody>
                  <a:tcPr marL="7629" marR="7629" marT="7629" marB="0" anchor="ctr"/>
                </a:tc>
                <a:extLst>
                  <a:ext uri="{0D108BD9-81ED-4DB2-BD59-A6C34878D82A}">
                    <a16:rowId xmlns:a16="http://schemas.microsoft.com/office/drawing/2014/main" xmlns="" val="1286042148"/>
                  </a:ext>
                </a:extLst>
              </a:tr>
              <a:tr h="31174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Štátny </a:t>
                      </a:r>
                      <a:r>
                        <a:rPr lang="sk-SK" sz="1400" b="0" i="0" u="none" strike="noStrike" dirty="0" err="1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messenger</a:t>
                      </a:r>
                      <a:r>
                        <a:rPr lang="sk-SK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 - vybudovanie FO, BO komponentov a podporných služieb pre interaktívny chat s VS SR pri realizácií služieb.</a:t>
                      </a:r>
                    </a:p>
                  </a:txBody>
                  <a:tcPr marL="72000" marR="7629" marT="7629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IT - projekt</a:t>
                      </a:r>
                    </a:p>
                    <a:p>
                      <a:pPr algn="ctr" fontAlgn="ctr"/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9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NASES – obsluha / </a:t>
                      </a:r>
                    </a:p>
                    <a:p>
                      <a:pPr algn="ctr" fontAlgn="ctr"/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MV SR</a:t>
                      </a:r>
                    </a:p>
                  </a:txBody>
                  <a:tcPr marL="7629" marR="7629" marT="7629" marB="0" anchor="ctr"/>
                </a:tc>
                <a:extLst>
                  <a:ext uri="{0D108BD9-81ED-4DB2-BD59-A6C34878D82A}">
                    <a16:rowId xmlns:a16="http://schemas.microsoft.com/office/drawing/2014/main" xmlns="" val="6228741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Optimalizačný projekt pre štandardizovanie procesov a služieb pre oficiálne výstupy z VS, ktoré nemôžu byť doručené elektronicky, vrátane hybridnej pošty a manažmentu fyzických doručeniek. </a:t>
                      </a:r>
                    </a:p>
                  </a:txBody>
                  <a:tcPr marL="72000" marR="7629" marT="7629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IT – projekt procesnej optimalizácie</a:t>
                      </a:r>
                    </a:p>
                  </a:txBody>
                  <a:tcPr marL="7629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MV SR</a:t>
                      </a:r>
                    </a:p>
                  </a:txBody>
                  <a:tcPr marL="7629" marR="7629" marT="7629" marB="0" anchor="ctr"/>
                </a:tc>
                <a:extLst>
                  <a:ext uri="{0D108BD9-81ED-4DB2-BD59-A6C34878D82A}">
                    <a16:rowId xmlns:a16="http://schemas.microsoft.com/office/drawing/2014/main" xmlns="" val="314125477"/>
                  </a:ext>
                </a:extLst>
              </a:tr>
              <a:tr h="311740">
                <a:tc>
                  <a:txBody>
                    <a:bodyPr/>
                    <a:lstStyle/>
                    <a:p>
                      <a:pPr algn="l" fontAlgn="ctr"/>
                      <a:r>
                        <a:rPr lang="sk-SK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Centralizácia tlače (vrátane transformácie údajov do tlačových formátov) v súlade so štandardizovanými procesmi a službami oficiálnych výstupov VS.</a:t>
                      </a:r>
                    </a:p>
                  </a:txBody>
                  <a:tcPr marL="72000" marR="7629" marT="7629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IT - projekt</a:t>
                      </a:r>
                    </a:p>
                    <a:p>
                      <a:pPr algn="ctr" fontAlgn="ctr"/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9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MV SR</a:t>
                      </a:r>
                    </a:p>
                  </a:txBody>
                  <a:tcPr marL="7629" marR="7629" marT="7629" marB="0" anchor="ctr"/>
                </a:tc>
                <a:extLst>
                  <a:ext uri="{0D108BD9-81ED-4DB2-BD59-A6C34878D82A}">
                    <a16:rowId xmlns:a16="http://schemas.microsoft.com/office/drawing/2014/main" xmlns="" val="1427027902"/>
                  </a:ext>
                </a:extLst>
              </a:tr>
              <a:tr h="450971">
                <a:tc>
                  <a:txBody>
                    <a:bodyPr/>
                    <a:lstStyle/>
                    <a:p>
                      <a:pPr algn="l" fontAlgn="ctr"/>
                      <a:r>
                        <a:rPr lang="sk-SK" sz="1400" b="0" i="0" u="none" strike="noStrike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+mn-lt"/>
                        </a:rPr>
                        <a:t>Distribúcia papierových výstupných dokumentov (kanál listinne) v súlade so štandardizovanými procesmi a službami oficiálnych výstupov VS.</a:t>
                      </a:r>
                    </a:p>
                  </a:txBody>
                  <a:tcPr marL="72000" marR="7629" marT="7629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IT - projekt</a:t>
                      </a:r>
                    </a:p>
                    <a:p>
                      <a:pPr algn="ctr" fontAlgn="ctr"/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9" marR="7629" marT="762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Slovenská pošta</a:t>
                      </a:r>
                    </a:p>
                  </a:txBody>
                  <a:tcPr marL="7629" marR="7629" marT="7629" marB="0" anchor="ctr"/>
                </a:tc>
                <a:extLst>
                  <a:ext uri="{0D108BD9-81ED-4DB2-BD59-A6C34878D82A}">
                    <a16:rowId xmlns:a16="http://schemas.microsoft.com/office/drawing/2014/main" xmlns="" val="38638412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5113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931"/>
          </a:xfrm>
        </p:spPr>
        <p:txBody>
          <a:bodyPr>
            <a:normAutofit/>
          </a:bodyPr>
          <a:lstStyle/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SP: Integrácia a orchestrácia</a:t>
            </a:r>
            <a:endParaRPr lang="sk-SK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6367"/>
            <a:ext cx="10515600" cy="888006"/>
          </a:xfrm>
        </p:spPr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2000" dirty="0" smtClean="0"/>
              <a:t>Kde má smerovať architektúra IISVS v oblasti </a:t>
            </a:r>
            <a:r>
              <a:rPr lang="sk-SK" sz="2000" smtClean="0"/>
              <a:t>procesnej integrácie</a:t>
            </a:r>
            <a:endParaRPr lang="sk-SK" sz="2000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  <p:pic>
        <p:nvPicPr>
          <p:cNvPr id="5" name="Picture 2" descr="C:\Users\255050\Downloads\ESB_versus_POINT_2_POINT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56"/>
          <a:stretch/>
        </p:blipFill>
        <p:spPr bwMode="auto">
          <a:xfrm>
            <a:off x="1937103" y="1848260"/>
            <a:ext cx="2805831" cy="203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2"/>
          <p:cNvSpPr txBox="1">
            <a:spLocks/>
          </p:cNvSpPr>
          <p:nvPr/>
        </p:nvSpPr>
        <p:spPr>
          <a:xfrm>
            <a:off x="1919616" y="4340758"/>
            <a:ext cx="4320480" cy="2225443"/>
          </a:xfrm>
          <a:prstGeom prst="rect">
            <a:avLst/>
          </a:prstGeom>
        </p:spPr>
        <p:txBody>
          <a:bodyPr vert="horz" lIns="0" tIns="0" rIns="0" bIns="0" numCol="1" rtlCol="0">
            <a:normAutofit/>
          </a:bodyPr>
          <a:lstStyle>
            <a:lvl1pPr marL="358775" indent="-358775" algn="l" defTabSz="914400" rtl="0" eaLnBrk="1" latinLnBrk="0" hangingPunct="1">
              <a:spcBef>
                <a:spcPct val="20000"/>
              </a:spcBef>
              <a:buFont typeface="Symbol" panose="05050102010706020507" pitchFamily="18" charset="2"/>
              <a:buChar char="-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17550" indent="-358775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Symbol" panose="05050102010706020507" pitchFamily="18" charset="2"/>
              <a:buChar char="-"/>
              <a:tabLst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85838" indent="-269875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Symbol" panose="05050102010706020507" pitchFamily="18" charset="2"/>
              <a:buChar char="-"/>
              <a:defRPr sz="24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162050" indent="-1778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Symbol" panose="05050102010706020507" pitchFamily="18" charset="2"/>
              <a:buChar char="-"/>
              <a:defRPr sz="20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dirty="0" err="1" smtClean="0"/>
              <a:t>Výhody</a:t>
            </a:r>
            <a:r>
              <a:rPr lang="en-US" sz="1200" b="1" dirty="0" smtClean="0"/>
              <a:t>:</a:t>
            </a:r>
            <a:endParaRPr lang="en-US" sz="1200" b="1" dirty="0"/>
          </a:p>
          <a:p>
            <a:pPr marL="358775" lvl="1">
              <a:lnSpc>
                <a:spcPct val="80000"/>
              </a:lnSpc>
            </a:pPr>
            <a:r>
              <a:rPr lang="en-US" sz="1200" dirty="0" err="1" smtClean="0"/>
              <a:t>Nízke</a:t>
            </a:r>
            <a:r>
              <a:rPr lang="en-US" sz="1200" dirty="0" smtClean="0"/>
              <a:t> </a:t>
            </a:r>
            <a:r>
              <a:rPr lang="en-US" sz="1200" dirty="0" err="1" smtClean="0"/>
              <a:t>iniciálne</a:t>
            </a:r>
            <a:r>
              <a:rPr lang="en-US" sz="1200" dirty="0" smtClean="0"/>
              <a:t> </a:t>
            </a:r>
            <a:r>
              <a:rPr lang="en-US" sz="1200" dirty="0" err="1" smtClean="0"/>
              <a:t>náklady</a:t>
            </a:r>
            <a:endParaRPr lang="en-US" sz="1200" dirty="0"/>
          </a:p>
          <a:p>
            <a:pPr marL="0" indent="0">
              <a:buNone/>
            </a:pPr>
            <a:r>
              <a:rPr lang="en-US" sz="1200" b="1" dirty="0" err="1" smtClean="0"/>
              <a:t>Nevýhody</a:t>
            </a:r>
            <a:r>
              <a:rPr lang="en-US" sz="1200" b="1" dirty="0" smtClean="0"/>
              <a:t>:</a:t>
            </a:r>
            <a:endParaRPr lang="en-US" sz="1200" b="1" dirty="0"/>
          </a:p>
          <a:p>
            <a:r>
              <a:rPr lang="en-US" sz="1200" dirty="0" err="1" smtClean="0"/>
              <a:t>Náročná</a:t>
            </a:r>
            <a:r>
              <a:rPr lang="en-US" sz="1200" dirty="0" smtClean="0"/>
              <a:t> </a:t>
            </a:r>
            <a:r>
              <a:rPr lang="en-US" sz="1200" dirty="0" err="1" smtClean="0"/>
              <a:t>prevádzka</a:t>
            </a:r>
            <a:r>
              <a:rPr lang="en-US" sz="1200" dirty="0" smtClean="0"/>
              <a:t> (</a:t>
            </a:r>
            <a:r>
              <a:rPr lang="en-US" sz="1200" dirty="0" err="1" smtClean="0"/>
              <a:t>verzionovanie</a:t>
            </a:r>
            <a:r>
              <a:rPr lang="en-US" sz="1200" dirty="0" smtClean="0"/>
              <a:t>, </a:t>
            </a:r>
            <a:r>
              <a:rPr lang="en-US" sz="1200" dirty="0" err="1" smtClean="0"/>
              <a:t>testovanie</a:t>
            </a:r>
            <a:r>
              <a:rPr lang="en-US" sz="1200" dirty="0" smtClean="0"/>
              <a:t>)</a:t>
            </a:r>
            <a:endParaRPr lang="en-US" sz="1200" dirty="0" smtClean="0"/>
          </a:p>
          <a:p>
            <a:r>
              <a:rPr lang="en-US" sz="1200" dirty="0" err="1" smtClean="0"/>
              <a:t>Nepredvítaľné</a:t>
            </a:r>
            <a:r>
              <a:rPr lang="en-US" sz="1200" dirty="0" smtClean="0"/>
              <a:t> </a:t>
            </a:r>
            <a:r>
              <a:rPr lang="en-US" sz="1200" dirty="0" err="1" smtClean="0"/>
              <a:t>zmeny</a:t>
            </a:r>
            <a:r>
              <a:rPr lang="en-US" sz="1200" dirty="0" smtClean="0"/>
              <a:t> </a:t>
            </a:r>
            <a:r>
              <a:rPr lang="en-US" sz="1200" dirty="0" err="1" smtClean="0"/>
              <a:t>softvéru</a:t>
            </a:r>
            <a:r>
              <a:rPr lang="en-US" sz="1200" dirty="0" smtClean="0"/>
              <a:t> </a:t>
            </a:r>
            <a:r>
              <a:rPr lang="en-US" sz="1200" dirty="0" err="1" smtClean="0"/>
              <a:t>na</a:t>
            </a:r>
            <a:r>
              <a:rPr lang="en-US" sz="1200" dirty="0" smtClean="0"/>
              <a:t> </a:t>
            </a:r>
            <a:r>
              <a:rPr lang="en-US" sz="1200" dirty="0" err="1" smtClean="0"/>
              <a:t>strane</a:t>
            </a:r>
            <a:r>
              <a:rPr lang="en-US" sz="1200" dirty="0" smtClean="0"/>
              <a:t> </a:t>
            </a:r>
            <a:r>
              <a:rPr lang="en-US" sz="1200" dirty="0" err="1" smtClean="0"/>
              <a:t>konzumentov</a:t>
            </a:r>
            <a:r>
              <a:rPr lang="en-US" sz="1200" dirty="0" smtClean="0"/>
              <a:t> a </a:t>
            </a:r>
            <a:r>
              <a:rPr lang="en-US" sz="1200" dirty="0" err="1" smtClean="0"/>
              <a:t>poskytovateľov</a:t>
            </a:r>
            <a:endParaRPr lang="en-US" sz="1200" dirty="0" smtClean="0"/>
          </a:p>
          <a:p>
            <a:r>
              <a:rPr lang="en-US" sz="1200" dirty="0" err="1" smtClean="0"/>
              <a:t>Vysoké</a:t>
            </a:r>
            <a:r>
              <a:rPr lang="en-US" sz="1200" dirty="0" smtClean="0"/>
              <a:t> </a:t>
            </a:r>
            <a:r>
              <a:rPr lang="en-US" sz="1200" dirty="0" err="1" smtClean="0"/>
              <a:t>náklady</a:t>
            </a:r>
            <a:r>
              <a:rPr lang="en-US" sz="1200" dirty="0" smtClean="0"/>
              <a:t> </a:t>
            </a:r>
            <a:r>
              <a:rPr lang="en-US" sz="1200" dirty="0" err="1" smtClean="0"/>
              <a:t>na</a:t>
            </a:r>
            <a:r>
              <a:rPr lang="en-US" sz="1200" dirty="0" smtClean="0"/>
              <a:t> pre-</a:t>
            </a:r>
            <a:r>
              <a:rPr lang="en-US" sz="1200" dirty="0" err="1" smtClean="0"/>
              <a:t>integrovanie</a:t>
            </a:r>
            <a:r>
              <a:rPr lang="en-US" sz="1200" dirty="0" smtClean="0"/>
              <a:t> </a:t>
            </a:r>
            <a:r>
              <a:rPr lang="en-US" sz="1200" dirty="0" err="1" smtClean="0"/>
              <a:t>riešenia</a:t>
            </a:r>
            <a:endParaRPr lang="en-US" sz="1200" dirty="0"/>
          </a:p>
          <a:p>
            <a:r>
              <a:rPr lang="en-US" sz="1200" dirty="0" err="1" smtClean="0"/>
              <a:t>Zvýšená</a:t>
            </a:r>
            <a:r>
              <a:rPr lang="en-US" sz="1200" dirty="0" smtClean="0"/>
              <a:t> </a:t>
            </a:r>
            <a:r>
              <a:rPr lang="en-US" sz="1200" dirty="0" err="1" smtClean="0"/>
              <a:t>komplexnosť</a:t>
            </a:r>
            <a:r>
              <a:rPr lang="en-US" sz="1200" dirty="0" smtClean="0"/>
              <a:t> a </a:t>
            </a:r>
            <a:r>
              <a:rPr lang="en-US" sz="1200" dirty="0" err="1" smtClean="0"/>
              <a:t>silné</a:t>
            </a:r>
            <a:r>
              <a:rPr lang="en-US" sz="1200" dirty="0" smtClean="0"/>
              <a:t> </a:t>
            </a:r>
            <a:r>
              <a:rPr lang="en-US" sz="1200" dirty="0" err="1" smtClean="0"/>
              <a:t>previazenie</a:t>
            </a:r>
            <a:r>
              <a:rPr lang="en-US" sz="1200" dirty="0" smtClean="0"/>
              <a:t> </a:t>
            </a:r>
            <a:r>
              <a:rPr lang="en-US" sz="1200" dirty="0" err="1" smtClean="0"/>
              <a:t>aplikácii</a:t>
            </a:r>
            <a:r>
              <a:rPr lang="en-US" sz="1200" dirty="0" smtClean="0"/>
              <a:t> (bod-</a:t>
            </a:r>
            <a:r>
              <a:rPr lang="en-US" sz="1200" dirty="0" err="1" smtClean="0"/>
              <a:t>biod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Strata agility </a:t>
            </a:r>
            <a:r>
              <a:rPr lang="en-US" sz="1200" dirty="0" err="1" smtClean="0"/>
              <a:t>pri</a:t>
            </a:r>
            <a:r>
              <a:rPr lang="en-US" sz="1200" dirty="0" smtClean="0"/>
              <a:t> </a:t>
            </a:r>
            <a:r>
              <a:rPr lang="en-US" sz="1200" dirty="0" err="1" smtClean="0"/>
              <a:t>integrácii</a:t>
            </a:r>
            <a:r>
              <a:rPr lang="en-US" sz="1200" dirty="0" smtClean="0"/>
              <a:t> </a:t>
            </a:r>
            <a:r>
              <a:rPr lang="en-US" sz="1200" dirty="0" err="1" smtClean="0"/>
              <a:t>medzi</a:t>
            </a:r>
            <a:r>
              <a:rPr lang="en-US" sz="1200" dirty="0" smtClean="0"/>
              <a:t> ISVS</a:t>
            </a:r>
            <a:endParaRPr lang="en-US" sz="1600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6600136" y="4321428"/>
            <a:ext cx="4320480" cy="2232248"/>
          </a:xfrm>
          <a:prstGeom prst="rect">
            <a:avLst/>
          </a:prstGeom>
        </p:spPr>
        <p:txBody>
          <a:bodyPr vert="horz" lIns="0" tIns="0" rIns="0" bIns="0" numCol="1" rtlCol="0">
            <a:normAutofit fontScale="85000" lnSpcReduction="20000"/>
          </a:bodyPr>
          <a:lstStyle>
            <a:lvl1pPr marL="358775" indent="-358775" algn="l" defTabSz="914400" rtl="0" eaLnBrk="1" latinLnBrk="0" hangingPunct="1">
              <a:spcBef>
                <a:spcPct val="20000"/>
              </a:spcBef>
              <a:buFont typeface="Symbol" panose="05050102010706020507" pitchFamily="18" charset="2"/>
              <a:buChar char="-"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17550" indent="-358775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Symbol" panose="05050102010706020507" pitchFamily="18" charset="2"/>
              <a:buChar char="-"/>
              <a:tabLst/>
              <a:defRPr sz="28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85838" indent="-269875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Symbol" panose="05050102010706020507" pitchFamily="18" charset="2"/>
              <a:buChar char="-"/>
              <a:defRPr sz="24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162050" indent="-1778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Symbol" panose="05050102010706020507" pitchFamily="18" charset="2"/>
              <a:buChar char="-"/>
              <a:defRPr sz="2000" kern="120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 err="1" smtClean="0"/>
              <a:t>Výhody</a:t>
            </a:r>
            <a:endParaRPr lang="en-US" sz="1600" b="1" dirty="0" smtClean="0"/>
          </a:p>
          <a:p>
            <a:r>
              <a:rPr lang="en-US" sz="1600" dirty="0" err="1" smtClean="0"/>
              <a:t>Centrálne</a:t>
            </a:r>
            <a:r>
              <a:rPr lang="en-US" sz="1600" dirty="0" smtClean="0"/>
              <a:t> </a:t>
            </a:r>
            <a:r>
              <a:rPr lang="en-US" sz="1600" dirty="0" err="1" smtClean="0"/>
              <a:t>riadená</a:t>
            </a:r>
            <a:r>
              <a:rPr lang="en-US" sz="1600" dirty="0" smtClean="0"/>
              <a:t> </a:t>
            </a:r>
            <a:r>
              <a:rPr lang="en-US" sz="1600" dirty="0" err="1" smtClean="0"/>
              <a:t>bezpečnosť</a:t>
            </a:r>
            <a:r>
              <a:rPr lang="en-US" sz="1600" dirty="0" smtClean="0"/>
              <a:t>, monitoring, </a:t>
            </a:r>
            <a:r>
              <a:rPr lang="en-US" sz="1600" dirty="0" err="1" smtClean="0"/>
              <a:t>auditovanie</a:t>
            </a:r>
            <a:r>
              <a:rPr lang="en-US" sz="1600" dirty="0" smtClean="0"/>
              <a:t>, </a:t>
            </a:r>
            <a:r>
              <a:rPr lang="en-US" sz="1600" dirty="0" err="1" smtClean="0"/>
              <a:t>dizajn</a:t>
            </a:r>
            <a:r>
              <a:rPr lang="en-US" sz="1600" dirty="0" smtClean="0"/>
              <a:t> </a:t>
            </a:r>
            <a:r>
              <a:rPr lang="en-US" sz="1600" dirty="0" err="1" smtClean="0"/>
              <a:t>služieb</a:t>
            </a:r>
            <a:r>
              <a:rPr lang="en-US" sz="1600" dirty="0" smtClean="0"/>
              <a:t> a </a:t>
            </a:r>
            <a:r>
              <a:rPr lang="en-US" sz="1600" dirty="0" err="1" smtClean="0"/>
              <a:t>štruktúrovaný</a:t>
            </a:r>
            <a:r>
              <a:rPr lang="en-US" sz="1600" dirty="0" smtClean="0"/>
              <a:t> </a:t>
            </a:r>
            <a:r>
              <a:rPr lang="en-US" sz="1600" dirty="0" err="1" smtClean="0"/>
              <a:t>repozitár</a:t>
            </a:r>
            <a:r>
              <a:rPr lang="en-US" sz="1600" dirty="0" smtClean="0"/>
              <a:t> </a:t>
            </a:r>
            <a:r>
              <a:rPr lang="en-US" sz="1600" dirty="0" err="1" smtClean="0"/>
              <a:t>služieb</a:t>
            </a:r>
            <a:endParaRPr lang="en-US" sz="1600" dirty="0" smtClean="0"/>
          </a:p>
          <a:p>
            <a:r>
              <a:rPr lang="en-US" sz="1600" dirty="0" err="1" smtClean="0"/>
              <a:t>Zvýšenie</a:t>
            </a:r>
            <a:r>
              <a:rPr lang="en-US" sz="1600" dirty="0" smtClean="0"/>
              <a:t> </a:t>
            </a:r>
            <a:r>
              <a:rPr lang="en-US" sz="1600" dirty="0" err="1" smtClean="0"/>
              <a:t>flexiblity</a:t>
            </a:r>
            <a:r>
              <a:rPr lang="en-US" sz="1600" dirty="0" smtClean="0"/>
              <a:t> a </a:t>
            </a:r>
            <a:r>
              <a:rPr lang="en-US" sz="1600" dirty="0" err="1" smtClean="0"/>
              <a:t>rýchlosti</a:t>
            </a:r>
            <a:r>
              <a:rPr lang="en-US" sz="1600" dirty="0" smtClean="0"/>
              <a:t> </a:t>
            </a:r>
            <a:r>
              <a:rPr lang="en-US" sz="1600" dirty="0" err="1" smtClean="0"/>
              <a:t>implementácie</a:t>
            </a:r>
            <a:r>
              <a:rPr lang="en-US" sz="1600" dirty="0" smtClean="0"/>
              <a:t> </a:t>
            </a:r>
            <a:r>
              <a:rPr lang="en-US" sz="1600" dirty="0" err="1" smtClean="0"/>
              <a:t>zmien</a:t>
            </a:r>
            <a:endParaRPr lang="en-US" sz="1600" dirty="0"/>
          </a:p>
          <a:p>
            <a:r>
              <a:rPr lang="en-US" sz="1600" dirty="0" err="1" smtClean="0"/>
              <a:t>Implementácia</a:t>
            </a:r>
            <a:r>
              <a:rPr lang="en-US" sz="1600" dirty="0" smtClean="0"/>
              <a:t> </a:t>
            </a:r>
            <a:r>
              <a:rPr lang="en-US" sz="1600" dirty="0" err="1" smtClean="0"/>
              <a:t>vo</a:t>
            </a:r>
            <a:r>
              <a:rPr lang="en-US" sz="1600" dirty="0" smtClean="0"/>
              <a:t> </a:t>
            </a:r>
            <a:r>
              <a:rPr lang="en-US" sz="1600" dirty="0" err="1" smtClean="0"/>
              <a:t>forme</a:t>
            </a:r>
            <a:r>
              <a:rPr lang="en-US" sz="1600" dirty="0" smtClean="0"/>
              <a:t> </a:t>
            </a:r>
            <a:r>
              <a:rPr lang="en-US" sz="1600" dirty="0" err="1" smtClean="0"/>
              <a:t>konfigurácie</a:t>
            </a:r>
            <a:r>
              <a:rPr lang="en-US" sz="1600" dirty="0" smtClean="0"/>
              <a:t> s </a:t>
            </a:r>
            <a:r>
              <a:rPr lang="en-US" sz="1600" dirty="0" err="1" smtClean="0"/>
              <a:t>minimálnym</a:t>
            </a:r>
            <a:r>
              <a:rPr lang="en-US" sz="1600" dirty="0" smtClean="0"/>
              <a:t> </a:t>
            </a:r>
            <a:r>
              <a:rPr lang="en-US" sz="1600" dirty="0" err="1" smtClean="0"/>
              <a:t>vývojom</a:t>
            </a:r>
            <a:endParaRPr lang="en-US" sz="1600" dirty="0"/>
          </a:p>
          <a:p>
            <a:pPr marL="0" indent="0">
              <a:buNone/>
            </a:pPr>
            <a:r>
              <a:rPr lang="en-US" sz="1600" b="1" dirty="0" err="1" smtClean="0"/>
              <a:t>Nevýhody</a:t>
            </a:r>
            <a:endParaRPr lang="en-US" sz="1600" b="1" dirty="0"/>
          </a:p>
          <a:p>
            <a:r>
              <a:rPr lang="en-US" sz="1600" dirty="0" err="1" smtClean="0"/>
              <a:t>Vysoké</a:t>
            </a:r>
            <a:r>
              <a:rPr lang="en-US" sz="1600" dirty="0" smtClean="0"/>
              <a:t> </a:t>
            </a:r>
            <a:r>
              <a:rPr lang="en-US" sz="1600" dirty="0" err="1" smtClean="0"/>
              <a:t>iniciálne</a:t>
            </a:r>
            <a:r>
              <a:rPr lang="en-US" sz="1600" dirty="0" smtClean="0"/>
              <a:t> </a:t>
            </a:r>
            <a:r>
              <a:rPr lang="en-US" sz="1600" dirty="0" err="1" smtClean="0"/>
              <a:t>náklady</a:t>
            </a:r>
            <a:endParaRPr lang="en-US" sz="1600" dirty="0"/>
          </a:p>
          <a:p>
            <a:r>
              <a:rPr lang="en-US" sz="1600" dirty="0" err="1" smtClean="0"/>
              <a:t>Potenciálne</a:t>
            </a:r>
            <a:r>
              <a:rPr lang="en-US" sz="1600" dirty="0" smtClean="0"/>
              <a:t> </a:t>
            </a:r>
            <a:r>
              <a:rPr lang="en-US" sz="1600" dirty="0" err="1" smtClean="0"/>
              <a:t>pomalšie</a:t>
            </a:r>
            <a:r>
              <a:rPr lang="en-US" sz="1600" dirty="0" smtClean="0"/>
              <a:t> </a:t>
            </a:r>
            <a:r>
              <a:rPr lang="en-US" sz="1600" dirty="0" err="1" smtClean="0"/>
              <a:t>odozvy</a:t>
            </a:r>
            <a:r>
              <a:rPr lang="en-US" sz="1600" dirty="0" smtClean="0"/>
              <a:t> pre </a:t>
            </a:r>
            <a:r>
              <a:rPr lang="en-US" sz="1600" dirty="0" err="1" smtClean="0"/>
              <a:t>existujúce</a:t>
            </a:r>
            <a:r>
              <a:rPr lang="en-US" sz="1600" dirty="0" smtClean="0"/>
              <a:t> </a:t>
            </a:r>
            <a:r>
              <a:rPr lang="en-US" sz="1600" dirty="0" err="1" smtClean="0"/>
              <a:t>služby</a:t>
            </a:r>
            <a:r>
              <a:rPr lang="en-US" sz="1600" dirty="0" smtClean="0"/>
              <a:t> (</a:t>
            </a:r>
            <a:r>
              <a:rPr lang="en-US" sz="1600" dirty="0" err="1" smtClean="0"/>
              <a:t>dodatočná</a:t>
            </a:r>
            <a:r>
              <a:rPr lang="en-US" sz="1600" dirty="0" smtClean="0"/>
              <a:t> </a:t>
            </a:r>
            <a:r>
              <a:rPr lang="en-US" sz="1600" dirty="0" err="1" smtClean="0"/>
              <a:t>vrstva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843212" y="1964818"/>
            <a:ext cx="1384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smtClean="0"/>
              <a:t>Súčasný stav</a:t>
            </a:r>
            <a:endParaRPr lang="sk-SK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409111" y="1955950"/>
            <a:ext cx="1330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 smtClean="0"/>
              <a:t>Cieľový stav</a:t>
            </a:r>
            <a:endParaRPr lang="sk-SK" b="1" dirty="0"/>
          </a:p>
        </p:txBody>
      </p:sp>
      <p:pic>
        <p:nvPicPr>
          <p:cNvPr id="10" name="Picture 2" descr="C:\Users\255050\Downloads\ESB_versus_POINT_2_POINT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600136" y="1848260"/>
            <a:ext cx="2808975" cy="203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riangle 10"/>
          <p:cNvSpPr/>
          <p:nvPr/>
        </p:nvSpPr>
        <p:spPr>
          <a:xfrm rot="5400000">
            <a:off x="4806692" y="3027499"/>
            <a:ext cx="1891430" cy="20041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29065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/>
          <p:cNvSpPr>
            <a:spLocks/>
          </p:cNvSpPr>
          <p:nvPr/>
        </p:nvSpPr>
        <p:spPr bwMode="auto">
          <a:xfrm>
            <a:off x="1988971" y="1487250"/>
            <a:ext cx="179061" cy="1399775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1F608B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-16855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1F608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TextBox 39"/>
          <p:cNvSpPr txBox="1"/>
          <p:nvPr/>
        </p:nvSpPr>
        <p:spPr>
          <a:xfrm>
            <a:off x="152655" y="2370144"/>
            <a:ext cx="1258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Úvodný pohľad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/>
            </a:endParaRPr>
          </a:p>
        </p:txBody>
      </p:sp>
      <p:sp>
        <p:nvSpPr>
          <p:cNvPr id="18" name="Freeform 102"/>
          <p:cNvSpPr>
            <a:spLocks noEditPoints="1"/>
          </p:cNvSpPr>
          <p:nvPr/>
        </p:nvSpPr>
        <p:spPr bwMode="auto">
          <a:xfrm>
            <a:off x="757700" y="1891704"/>
            <a:ext cx="463006" cy="463006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7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SP: Integrácia a orchestrácia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2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551176" y="1487250"/>
            <a:ext cx="87233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Oblasti zamerania strategickej priority:</a:t>
            </a:r>
          </a:p>
          <a:p>
            <a:pPr algn="just"/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servisná integrácia a orchestrácia,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zníženie administratívneho zaťaženia občana a podnikateľa v procese vyriešenia životnej situácie,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zníženie nákladov na podporné a administratívne procesy verejnej správy,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používanie aplikačných služieb OVM v súlade s platnou legislatívou a internými organizačnými poriadkami  OVM,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riešenie požiadaviek </a:t>
            </a:r>
            <a:r>
              <a:rPr lang="sk-SK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interoperability</a:t>
            </a: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VS aj na úrovni EÚ.</a:t>
            </a:r>
          </a:p>
        </p:txBody>
      </p:sp>
    </p:spTree>
    <p:extLst>
      <p:ext uri="{BB962C8B-B14F-4D97-AF65-F5344CB8AC3E}">
        <p14:creationId xmlns:p14="http://schemas.microsoft.com/office/powerpoint/2010/main" val="18762436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52014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2980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19" name="Group 351"/>
          <p:cNvGrpSpPr/>
          <p:nvPr/>
        </p:nvGrpSpPr>
        <p:grpSpPr>
          <a:xfrm>
            <a:off x="365911" y="1834068"/>
            <a:ext cx="1469878" cy="844476"/>
            <a:chOff x="2302868" y="2703772"/>
            <a:chExt cx="1469878" cy="844476"/>
          </a:xfrm>
        </p:grpSpPr>
        <p:sp>
          <p:nvSpPr>
            <p:cNvPr id="20" name="TextBox 227"/>
            <p:cNvSpPr txBox="1"/>
            <p:nvPr/>
          </p:nvSpPr>
          <p:spPr>
            <a:xfrm>
              <a:off x="2302868" y="2963473"/>
              <a:ext cx="109855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Ciele realizácie</a:t>
              </a:r>
              <a:endParaRPr kumimoji="0" lang="id-ID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grpSp>
          <p:nvGrpSpPr>
            <p:cNvPr id="21" name="Group 232"/>
            <p:cNvGrpSpPr/>
            <p:nvPr/>
          </p:nvGrpSpPr>
          <p:grpSpPr>
            <a:xfrm>
              <a:off x="3368348" y="2703772"/>
              <a:ext cx="404398" cy="479417"/>
              <a:chOff x="10414652" y="3620343"/>
              <a:chExt cx="328613" cy="389574"/>
            </a:xfrm>
            <a:solidFill>
              <a:sysClr val="window" lastClr="FFFFFF"/>
            </a:solidFill>
          </p:grpSpPr>
          <p:sp>
            <p:nvSpPr>
              <p:cNvPr id="22" name="Freeform 98"/>
              <p:cNvSpPr>
                <a:spLocks noEditPoints="1"/>
              </p:cNvSpPr>
              <p:nvPr/>
            </p:nvSpPr>
            <p:spPr bwMode="auto">
              <a:xfrm>
                <a:off x="10486559" y="3620343"/>
                <a:ext cx="188913" cy="93663"/>
              </a:xfrm>
              <a:custGeom>
                <a:avLst/>
                <a:gdLst>
                  <a:gd name="T0" fmla="*/ 32 w 32"/>
                  <a:gd name="T1" fmla="*/ 8 h 16"/>
                  <a:gd name="T2" fmla="*/ 24 w 32"/>
                  <a:gd name="T3" fmla="*/ 8 h 16"/>
                  <a:gd name="T4" fmla="*/ 16 w 32"/>
                  <a:gd name="T5" fmla="*/ 0 h 16"/>
                  <a:gd name="T6" fmla="*/ 8 w 32"/>
                  <a:gd name="T7" fmla="*/ 8 h 16"/>
                  <a:gd name="T8" fmla="*/ 0 w 32"/>
                  <a:gd name="T9" fmla="*/ 8 h 16"/>
                  <a:gd name="T10" fmla="*/ 0 w 32"/>
                  <a:gd name="T11" fmla="*/ 16 h 16"/>
                  <a:gd name="T12" fmla="*/ 32 w 32"/>
                  <a:gd name="T13" fmla="*/ 16 h 16"/>
                  <a:gd name="T14" fmla="*/ 32 w 32"/>
                  <a:gd name="T15" fmla="*/ 8 h 16"/>
                  <a:gd name="T16" fmla="*/ 16 w 32"/>
                  <a:gd name="T17" fmla="*/ 12 h 16"/>
                  <a:gd name="T18" fmla="*/ 12 w 32"/>
                  <a:gd name="T19" fmla="*/ 8 h 16"/>
                  <a:gd name="T20" fmla="*/ 16 w 32"/>
                  <a:gd name="T21" fmla="*/ 4 h 16"/>
                  <a:gd name="T22" fmla="*/ 20 w 32"/>
                  <a:gd name="T23" fmla="*/ 8 h 16"/>
                  <a:gd name="T24" fmla="*/ 16 w 32"/>
                  <a:gd name="T25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16">
                    <a:moveTo>
                      <a:pt x="32" y="8"/>
                    </a:moveTo>
                    <a:cubicBezTo>
                      <a:pt x="24" y="8"/>
                      <a:pt x="24" y="8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2" y="0"/>
                      <a:pt x="8" y="4"/>
                      <a:pt x="8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2" y="16"/>
                      <a:pt x="32" y="16"/>
                      <a:pt x="32" y="16"/>
                    </a:cubicBezTo>
                    <a:lnTo>
                      <a:pt x="32" y="8"/>
                    </a:lnTo>
                    <a:close/>
                    <a:moveTo>
                      <a:pt x="16" y="12"/>
                    </a:moveTo>
                    <a:cubicBezTo>
                      <a:pt x="14" y="12"/>
                      <a:pt x="12" y="10"/>
                      <a:pt x="12" y="8"/>
                    </a:cubicBezTo>
                    <a:cubicBezTo>
                      <a:pt x="12" y="6"/>
                      <a:pt x="14" y="4"/>
                      <a:pt x="16" y="4"/>
                    </a:cubicBezTo>
                    <a:cubicBezTo>
                      <a:pt x="18" y="4"/>
                      <a:pt x="20" y="6"/>
                      <a:pt x="20" y="8"/>
                    </a:cubicBezTo>
                    <a:cubicBezTo>
                      <a:pt x="20" y="10"/>
                      <a:pt x="18" y="12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Freeform 99"/>
              <p:cNvSpPr>
                <a:spLocks noEditPoints="1"/>
              </p:cNvSpPr>
              <p:nvPr/>
            </p:nvSpPr>
            <p:spPr bwMode="auto">
              <a:xfrm>
                <a:off x="10414652" y="3681304"/>
                <a:ext cx="328613" cy="328613"/>
              </a:xfrm>
              <a:custGeom>
                <a:avLst/>
                <a:gdLst>
                  <a:gd name="T0" fmla="*/ 178 w 207"/>
                  <a:gd name="T1" fmla="*/ 0 h 207"/>
                  <a:gd name="T2" fmla="*/ 178 w 207"/>
                  <a:gd name="T3" fmla="*/ 44 h 207"/>
                  <a:gd name="T4" fmla="*/ 29 w 207"/>
                  <a:gd name="T5" fmla="*/ 44 h 207"/>
                  <a:gd name="T6" fmla="*/ 29 w 207"/>
                  <a:gd name="T7" fmla="*/ 0 h 207"/>
                  <a:gd name="T8" fmla="*/ 0 w 207"/>
                  <a:gd name="T9" fmla="*/ 0 h 207"/>
                  <a:gd name="T10" fmla="*/ 0 w 207"/>
                  <a:gd name="T11" fmla="*/ 207 h 207"/>
                  <a:gd name="T12" fmla="*/ 207 w 207"/>
                  <a:gd name="T13" fmla="*/ 207 h 207"/>
                  <a:gd name="T14" fmla="*/ 207 w 207"/>
                  <a:gd name="T15" fmla="*/ 0 h 207"/>
                  <a:gd name="T16" fmla="*/ 178 w 207"/>
                  <a:gd name="T17" fmla="*/ 0 h 207"/>
                  <a:gd name="T18" fmla="*/ 96 w 207"/>
                  <a:gd name="T19" fmla="*/ 174 h 207"/>
                  <a:gd name="T20" fmla="*/ 85 w 207"/>
                  <a:gd name="T21" fmla="*/ 166 h 207"/>
                  <a:gd name="T22" fmla="*/ 44 w 207"/>
                  <a:gd name="T23" fmla="*/ 122 h 207"/>
                  <a:gd name="T24" fmla="*/ 67 w 207"/>
                  <a:gd name="T25" fmla="*/ 103 h 207"/>
                  <a:gd name="T26" fmla="*/ 96 w 207"/>
                  <a:gd name="T27" fmla="*/ 133 h 207"/>
                  <a:gd name="T28" fmla="*/ 155 w 207"/>
                  <a:gd name="T29" fmla="*/ 74 h 207"/>
                  <a:gd name="T30" fmla="*/ 178 w 207"/>
                  <a:gd name="T31" fmla="*/ 96 h 207"/>
                  <a:gd name="T32" fmla="*/ 96 w 207"/>
                  <a:gd name="T33" fmla="*/ 17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7" h="207">
                    <a:moveTo>
                      <a:pt x="178" y="0"/>
                    </a:moveTo>
                    <a:lnTo>
                      <a:pt x="178" y="44"/>
                    </a:lnTo>
                    <a:lnTo>
                      <a:pt x="29" y="44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0" y="207"/>
                    </a:lnTo>
                    <a:lnTo>
                      <a:pt x="207" y="207"/>
                    </a:lnTo>
                    <a:lnTo>
                      <a:pt x="207" y="0"/>
                    </a:lnTo>
                    <a:lnTo>
                      <a:pt x="178" y="0"/>
                    </a:lnTo>
                    <a:close/>
                    <a:moveTo>
                      <a:pt x="96" y="174"/>
                    </a:moveTo>
                    <a:lnTo>
                      <a:pt x="85" y="166"/>
                    </a:lnTo>
                    <a:lnTo>
                      <a:pt x="44" y="122"/>
                    </a:lnTo>
                    <a:lnTo>
                      <a:pt x="67" y="103"/>
                    </a:lnTo>
                    <a:lnTo>
                      <a:pt x="96" y="133"/>
                    </a:lnTo>
                    <a:lnTo>
                      <a:pt x="155" y="74"/>
                    </a:lnTo>
                    <a:lnTo>
                      <a:pt x="178" y="96"/>
                    </a:lnTo>
                    <a:lnTo>
                      <a:pt x="96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24" name="TextBox 226"/>
          <p:cNvSpPr txBox="1"/>
          <p:nvPr/>
        </p:nvSpPr>
        <p:spPr>
          <a:xfrm>
            <a:off x="4452740" y="2403048"/>
            <a:ext cx="1176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Organizácia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5" name="Freeform 101"/>
          <p:cNvSpPr>
            <a:spLocks noEditPoints="1"/>
          </p:cNvSpPr>
          <p:nvPr/>
        </p:nvSpPr>
        <p:spPr bwMode="auto">
          <a:xfrm>
            <a:off x="6808561" y="1897035"/>
            <a:ext cx="441515" cy="433701"/>
          </a:xfrm>
          <a:custGeom>
            <a:avLst/>
            <a:gdLst>
              <a:gd name="T0" fmla="*/ 61 w 61"/>
              <a:gd name="T1" fmla="*/ 4 h 60"/>
              <a:gd name="T2" fmla="*/ 57 w 61"/>
              <a:gd name="T3" fmla="*/ 0 h 60"/>
              <a:gd name="T4" fmla="*/ 47 w 61"/>
              <a:gd name="T5" fmla="*/ 11 h 60"/>
              <a:gd name="T6" fmla="*/ 28 w 61"/>
              <a:gd name="T7" fmla="*/ 4 h 60"/>
              <a:gd name="T8" fmla="*/ 0 w 61"/>
              <a:gd name="T9" fmla="*/ 32 h 60"/>
              <a:gd name="T10" fmla="*/ 28 w 61"/>
              <a:gd name="T11" fmla="*/ 60 h 60"/>
              <a:gd name="T12" fmla="*/ 56 w 61"/>
              <a:gd name="T13" fmla="*/ 32 h 60"/>
              <a:gd name="T14" fmla="*/ 51 w 61"/>
              <a:gd name="T15" fmla="*/ 17 h 60"/>
              <a:gd name="T16" fmla="*/ 61 w 61"/>
              <a:gd name="T17" fmla="*/ 4 h 60"/>
              <a:gd name="T18" fmla="*/ 52 w 61"/>
              <a:gd name="T19" fmla="*/ 32 h 60"/>
              <a:gd name="T20" fmla="*/ 28 w 61"/>
              <a:gd name="T21" fmla="*/ 56 h 60"/>
              <a:gd name="T22" fmla="*/ 4 w 61"/>
              <a:gd name="T23" fmla="*/ 32 h 60"/>
              <a:gd name="T24" fmla="*/ 28 w 61"/>
              <a:gd name="T25" fmla="*/ 8 h 60"/>
              <a:gd name="T26" fmla="*/ 44 w 61"/>
              <a:gd name="T27" fmla="*/ 14 h 60"/>
              <a:gd name="T28" fmla="*/ 27 w 61"/>
              <a:gd name="T29" fmla="*/ 34 h 60"/>
              <a:gd name="T30" fmla="*/ 14 w 61"/>
              <a:gd name="T31" fmla="*/ 21 h 60"/>
              <a:gd name="T32" fmla="*/ 10 w 61"/>
              <a:gd name="T33" fmla="*/ 30 h 60"/>
              <a:gd name="T34" fmla="*/ 23 w 61"/>
              <a:gd name="T35" fmla="*/ 45 h 60"/>
              <a:gd name="T36" fmla="*/ 26 w 61"/>
              <a:gd name="T37" fmla="*/ 49 h 60"/>
              <a:gd name="T38" fmla="*/ 29 w 61"/>
              <a:gd name="T39" fmla="*/ 45 h 60"/>
              <a:gd name="T40" fmla="*/ 49 w 61"/>
              <a:gd name="T41" fmla="*/ 20 h 60"/>
              <a:gd name="T42" fmla="*/ 52 w 61"/>
              <a:gd name="T43" fmla="*/ 3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" h="60">
                <a:moveTo>
                  <a:pt x="61" y="4"/>
                </a:moveTo>
                <a:cubicBezTo>
                  <a:pt x="57" y="0"/>
                  <a:pt x="57" y="0"/>
                  <a:pt x="57" y="0"/>
                </a:cubicBezTo>
                <a:cubicBezTo>
                  <a:pt x="47" y="11"/>
                  <a:pt x="47" y="11"/>
                  <a:pt x="47" y="11"/>
                </a:cubicBezTo>
                <a:cubicBezTo>
                  <a:pt x="42" y="7"/>
                  <a:pt x="35" y="4"/>
                  <a:pt x="28" y="4"/>
                </a:cubicBezTo>
                <a:cubicBezTo>
                  <a:pt x="12" y="4"/>
                  <a:pt x="0" y="16"/>
                  <a:pt x="0" y="32"/>
                </a:cubicBezTo>
                <a:cubicBezTo>
                  <a:pt x="0" y="47"/>
                  <a:pt x="12" y="60"/>
                  <a:pt x="28" y="60"/>
                </a:cubicBezTo>
                <a:cubicBezTo>
                  <a:pt x="43" y="60"/>
                  <a:pt x="56" y="47"/>
                  <a:pt x="56" y="32"/>
                </a:cubicBezTo>
                <a:cubicBezTo>
                  <a:pt x="56" y="26"/>
                  <a:pt x="54" y="21"/>
                  <a:pt x="51" y="17"/>
                </a:cubicBezTo>
                <a:lnTo>
                  <a:pt x="61" y="4"/>
                </a:lnTo>
                <a:close/>
                <a:moveTo>
                  <a:pt x="52" y="32"/>
                </a:moveTo>
                <a:cubicBezTo>
                  <a:pt x="52" y="45"/>
                  <a:pt x="41" y="56"/>
                  <a:pt x="28" y="56"/>
                </a:cubicBezTo>
                <a:cubicBezTo>
                  <a:pt x="14" y="56"/>
                  <a:pt x="4" y="45"/>
                  <a:pt x="4" y="32"/>
                </a:cubicBezTo>
                <a:cubicBezTo>
                  <a:pt x="4" y="19"/>
                  <a:pt x="14" y="8"/>
                  <a:pt x="28" y="8"/>
                </a:cubicBezTo>
                <a:cubicBezTo>
                  <a:pt x="34" y="8"/>
                  <a:pt x="40" y="10"/>
                  <a:pt x="44" y="14"/>
                </a:cubicBezTo>
                <a:cubicBezTo>
                  <a:pt x="27" y="34"/>
                  <a:pt x="27" y="34"/>
                  <a:pt x="27" y="34"/>
                </a:cubicBezTo>
                <a:cubicBezTo>
                  <a:pt x="14" y="21"/>
                  <a:pt x="14" y="21"/>
                  <a:pt x="14" y="21"/>
                </a:cubicBezTo>
                <a:cubicBezTo>
                  <a:pt x="10" y="30"/>
                  <a:pt x="10" y="30"/>
                  <a:pt x="10" y="30"/>
                </a:cubicBezTo>
                <a:cubicBezTo>
                  <a:pt x="23" y="45"/>
                  <a:pt x="23" y="45"/>
                  <a:pt x="23" y="45"/>
                </a:cubicBezTo>
                <a:cubicBezTo>
                  <a:pt x="26" y="49"/>
                  <a:pt x="26" y="49"/>
                  <a:pt x="26" y="49"/>
                </a:cubicBezTo>
                <a:cubicBezTo>
                  <a:pt x="29" y="45"/>
                  <a:pt x="29" y="45"/>
                  <a:pt x="29" y="45"/>
                </a:cubicBezTo>
                <a:cubicBezTo>
                  <a:pt x="49" y="20"/>
                  <a:pt x="49" y="20"/>
                  <a:pt x="49" y="20"/>
                </a:cubicBezTo>
                <a:cubicBezTo>
                  <a:pt x="51" y="24"/>
                  <a:pt x="52" y="28"/>
                  <a:pt x="52" y="3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" name="TextBox 228"/>
          <p:cNvSpPr txBox="1"/>
          <p:nvPr/>
        </p:nvSpPr>
        <p:spPr>
          <a:xfrm>
            <a:off x="6548939" y="2403048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Stratégia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7" name="TextBox 229"/>
          <p:cNvSpPr txBox="1"/>
          <p:nvPr/>
        </p:nvSpPr>
        <p:spPr>
          <a:xfrm>
            <a:off x="8365036" y="2403048"/>
            <a:ext cx="1257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Architektúra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5" name="Freeform 5"/>
          <p:cNvSpPr>
            <a:spLocks noEditPoints="1"/>
          </p:cNvSpPr>
          <p:nvPr/>
        </p:nvSpPr>
        <p:spPr bwMode="auto">
          <a:xfrm>
            <a:off x="4815157" y="1882558"/>
            <a:ext cx="479074" cy="478849"/>
          </a:xfrm>
          <a:custGeom>
            <a:avLst/>
            <a:gdLst>
              <a:gd name="T0" fmla="*/ 1726 w 2124"/>
              <a:gd name="T1" fmla="*/ 1327 h 2123"/>
              <a:gd name="T2" fmla="*/ 1726 w 2124"/>
              <a:gd name="T3" fmla="*/ 929 h 2123"/>
              <a:gd name="T4" fmla="*/ 1195 w 2124"/>
              <a:gd name="T5" fmla="*/ 929 h 2123"/>
              <a:gd name="T6" fmla="*/ 1195 w 2124"/>
              <a:gd name="T7" fmla="*/ 796 h 2123"/>
              <a:gd name="T8" fmla="*/ 1593 w 2124"/>
              <a:gd name="T9" fmla="*/ 796 h 2123"/>
              <a:gd name="T10" fmla="*/ 1593 w 2124"/>
              <a:gd name="T11" fmla="*/ 0 h 2123"/>
              <a:gd name="T12" fmla="*/ 664 w 2124"/>
              <a:gd name="T13" fmla="*/ 0 h 2123"/>
              <a:gd name="T14" fmla="*/ 664 w 2124"/>
              <a:gd name="T15" fmla="*/ 796 h 2123"/>
              <a:gd name="T16" fmla="*/ 1062 w 2124"/>
              <a:gd name="T17" fmla="*/ 796 h 2123"/>
              <a:gd name="T18" fmla="*/ 1062 w 2124"/>
              <a:gd name="T19" fmla="*/ 929 h 2123"/>
              <a:gd name="T20" fmla="*/ 399 w 2124"/>
              <a:gd name="T21" fmla="*/ 929 h 2123"/>
              <a:gd name="T22" fmla="*/ 399 w 2124"/>
              <a:gd name="T23" fmla="*/ 1327 h 2123"/>
              <a:gd name="T24" fmla="*/ 0 w 2124"/>
              <a:gd name="T25" fmla="*/ 1327 h 2123"/>
              <a:gd name="T26" fmla="*/ 0 w 2124"/>
              <a:gd name="T27" fmla="*/ 2123 h 2123"/>
              <a:gd name="T28" fmla="*/ 930 w 2124"/>
              <a:gd name="T29" fmla="*/ 2123 h 2123"/>
              <a:gd name="T30" fmla="*/ 930 w 2124"/>
              <a:gd name="T31" fmla="*/ 1327 h 2123"/>
              <a:gd name="T32" fmla="*/ 531 w 2124"/>
              <a:gd name="T33" fmla="*/ 1327 h 2123"/>
              <a:gd name="T34" fmla="*/ 531 w 2124"/>
              <a:gd name="T35" fmla="*/ 1061 h 2123"/>
              <a:gd name="T36" fmla="*/ 1593 w 2124"/>
              <a:gd name="T37" fmla="*/ 1061 h 2123"/>
              <a:gd name="T38" fmla="*/ 1593 w 2124"/>
              <a:gd name="T39" fmla="*/ 1327 h 2123"/>
              <a:gd name="T40" fmla="*/ 1195 w 2124"/>
              <a:gd name="T41" fmla="*/ 1327 h 2123"/>
              <a:gd name="T42" fmla="*/ 1195 w 2124"/>
              <a:gd name="T43" fmla="*/ 2123 h 2123"/>
              <a:gd name="T44" fmla="*/ 2124 w 2124"/>
              <a:gd name="T45" fmla="*/ 2123 h 2123"/>
              <a:gd name="T46" fmla="*/ 2124 w 2124"/>
              <a:gd name="T47" fmla="*/ 1327 h 2123"/>
              <a:gd name="T48" fmla="*/ 1726 w 2124"/>
              <a:gd name="T49" fmla="*/ 1327 h 2123"/>
              <a:gd name="T50" fmla="*/ 797 w 2124"/>
              <a:gd name="T51" fmla="*/ 1460 h 2123"/>
              <a:gd name="T52" fmla="*/ 797 w 2124"/>
              <a:gd name="T53" fmla="*/ 1592 h 2123"/>
              <a:gd name="T54" fmla="*/ 133 w 2124"/>
              <a:gd name="T55" fmla="*/ 1592 h 2123"/>
              <a:gd name="T56" fmla="*/ 133 w 2124"/>
              <a:gd name="T57" fmla="*/ 1460 h 2123"/>
              <a:gd name="T58" fmla="*/ 797 w 2124"/>
              <a:gd name="T59" fmla="*/ 1460 h 2123"/>
              <a:gd name="T60" fmla="*/ 797 w 2124"/>
              <a:gd name="T61" fmla="*/ 265 h 2123"/>
              <a:gd name="T62" fmla="*/ 797 w 2124"/>
              <a:gd name="T63" fmla="*/ 132 h 2123"/>
              <a:gd name="T64" fmla="*/ 1460 w 2124"/>
              <a:gd name="T65" fmla="*/ 132 h 2123"/>
              <a:gd name="T66" fmla="*/ 1460 w 2124"/>
              <a:gd name="T67" fmla="*/ 265 h 2123"/>
              <a:gd name="T68" fmla="*/ 797 w 2124"/>
              <a:gd name="T69" fmla="*/ 265 h 2123"/>
              <a:gd name="T70" fmla="*/ 1991 w 2124"/>
              <a:gd name="T71" fmla="*/ 1592 h 2123"/>
              <a:gd name="T72" fmla="*/ 1328 w 2124"/>
              <a:gd name="T73" fmla="*/ 1592 h 2123"/>
              <a:gd name="T74" fmla="*/ 1328 w 2124"/>
              <a:gd name="T75" fmla="*/ 1460 h 2123"/>
              <a:gd name="T76" fmla="*/ 1991 w 2124"/>
              <a:gd name="T77" fmla="*/ 1460 h 2123"/>
              <a:gd name="T78" fmla="*/ 1991 w 2124"/>
              <a:gd name="T79" fmla="*/ 1592 h 2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24" h="2123">
                <a:moveTo>
                  <a:pt x="1726" y="1327"/>
                </a:moveTo>
                <a:lnTo>
                  <a:pt x="1726" y="929"/>
                </a:lnTo>
                <a:lnTo>
                  <a:pt x="1195" y="929"/>
                </a:lnTo>
                <a:lnTo>
                  <a:pt x="1195" y="796"/>
                </a:lnTo>
                <a:lnTo>
                  <a:pt x="1593" y="796"/>
                </a:lnTo>
                <a:lnTo>
                  <a:pt x="1593" y="0"/>
                </a:lnTo>
                <a:lnTo>
                  <a:pt x="664" y="0"/>
                </a:lnTo>
                <a:lnTo>
                  <a:pt x="664" y="796"/>
                </a:lnTo>
                <a:lnTo>
                  <a:pt x="1062" y="796"/>
                </a:lnTo>
                <a:lnTo>
                  <a:pt x="1062" y="929"/>
                </a:lnTo>
                <a:lnTo>
                  <a:pt x="399" y="929"/>
                </a:lnTo>
                <a:lnTo>
                  <a:pt x="399" y="1327"/>
                </a:lnTo>
                <a:lnTo>
                  <a:pt x="0" y="1327"/>
                </a:lnTo>
                <a:lnTo>
                  <a:pt x="0" y="2123"/>
                </a:lnTo>
                <a:lnTo>
                  <a:pt x="930" y="2123"/>
                </a:lnTo>
                <a:lnTo>
                  <a:pt x="930" y="1327"/>
                </a:lnTo>
                <a:lnTo>
                  <a:pt x="531" y="1327"/>
                </a:lnTo>
                <a:lnTo>
                  <a:pt x="531" y="1061"/>
                </a:lnTo>
                <a:lnTo>
                  <a:pt x="1593" y="1061"/>
                </a:lnTo>
                <a:lnTo>
                  <a:pt x="1593" y="1327"/>
                </a:lnTo>
                <a:lnTo>
                  <a:pt x="1195" y="1327"/>
                </a:lnTo>
                <a:lnTo>
                  <a:pt x="1195" y="2123"/>
                </a:lnTo>
                <a:lnTo>
                  <a:pt x="2124" y="2123"/>
                </a:lnTo>
                <a:lnTo>
                  <a:pt x="2124" y="1327"/>
                </a:lnTo>
                <a:lnTo>
                  <a:pt x="1726" y="1327"/>
                </a:lnTo>
                <a:close/>
                <a:moveTo>
                  <a:pt x="797" y="1460"/>
                </a:moveTo>
                <a:lnTo>
                  <a:pt x="797" y="1592"/>
                </a:lnTo>
                <a:lnTo>
                  <a:pt x="133" y="1592"/>
                </a:lnTo>
                <a:lnTo>
                  <a:pt x="133" y="1460"/>
                </a:lnTo>
                <a:lnTo>
                  <a:pt x="797" y="1460"/>
                </a:lnTo>
                <a:close/>
                <a:moveTo>
                  <a:pt x="797" y="265"/>
                </a:moveTo>
                <a:lnTo>
                  <a:pt x="797" y="132"/>
                </a:lnTo>
                <a:lnTo>
                  <a:pt x="1460" y="132"/>
                </a:lnTo>
                <a:lnTo>
                  <a:pt x="1460" y="265"/>
                </a:lnTo>
                <a:lnTo>
                  <a:pt x="797" y="265"/>
                </a:lnTo>
                <a:close/>
                <a:moveTo>
                  <a:pt x="1991" y="1592"/>
                </a:moveTo>
                <a:lnTo>
                  <a:pt x="1328" y="1592"/>
                </a:lnTo>
                <a:lnTo>
                  <a:pt x="1328" y="1460"/>
                </a:lnTo>
                <a:lnTo>
                  <a:pt x="1991" y="1460"/>
                </a:lnTo>
                <a:lnTo>
                  <a:pt x="1991" y="15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id-ID"/>
          </a:p>
        </p:txBody>
      </p:sp>
      <p:grpSp>
        <p:nvGrpSpPr>
          <p:cNvPr id="136" name="Group 54"/>
          <p:cNvGrpSpPr/>
          <p:nvPr/>
        </p:nvGrpSpPr>
        <p:grpSpPr>
          <a:xfrm>
            <a:off x="8731922" y="2045368"/>
            <a:ext cx="523301" cy="295020"/>
            <a:chOff x="3175" y="1588"/>
            <a:chExt cx="2427288" cy="1368425"/>
          </a:xfrm>
          <a:solidFill>
            <a:schemeClr val="bg1"/>
          </a:solidFill>
        </p:grpSpPr>
        <p:sp>
          <p:nvSpPr>
            <p:cNvPr id="137" name="Freeform 5"/>
            <p:cNvSpPr>
              <a:spLocks noEditPoints="1"/>
            </p:cNvSpPr>
            <p:nvPr/>
          </p:nvSpPr>
          <p:spPr bwMode="auto">
            <a:xfrm>
              <a:off x="3175" y="1588"/>
              <a:ext cx="2427288" cy="1368425"/>
            </a:xfrm>
            <a:custGeom>
              <a:avLst/>
              <a:gdLst>
                <a:gd name="T0" fmla="*/ 1434 w 1529"/>
                <a:gd name="T1" fmla="*/ 288 h 862"/>
                <a:gd name="T2" fmla="*/ 1434 w 1529"/>
                <a:gd name="T3" fmla="*/ 0 h 862"/>
                <a:gd name="T4" fmla="*/ 0 w 1529"/>
                <a:gd name="T5" fmla="*/ 0 h 862"/>
                <a:gd name="T6" fmla="*/ 0 w 1529"/>
                <a:gd name="T7" fmla="*/ 862 h 862"/>
                <a:gd name="T8" fmla="*/ 1434 w 1529"/>
                <a:gd name="T9" fmla="*/ 862 h 862"/>
                <a:gd name="T10" fmla="*/ 1434 w 1529"/>
                <a:gd name="T11" fmla="*/ 671 h 862"/>
                <a:gd name="T12" fmla="*/ 1529 w 1529"/>
                <a:gd name="T13" fmla="*/ 671 h 862"/>
                <a:gd name="T14" fmla="*/ 1529 w 1529"/>
                <a:gd name="T15" fmla="*/ 288 h 862"/>
                <a:gd name="T16" fmla="*/ 1434 w 1529"/>
                <a:gd name="T17" fmla="*/ 288 h 862"/>
                <a:gd name="T18" fmla="*/ 1241 w 1529"/>
                <a:gd name="T19" fmla="*/ 671 h 862"/>
                <a:gd name="T20" fmla="*/ 192 w 1529"/>
                <a:gd name="T21" fmla="*/ 671 h 862"/>
                <a:gd name="T22" fmla="*/ 192 w 1529"/>
                <a:gd name="T23" fmla="*/ 190 h 862"/>
                <a:gd name="T24" fmla="*/ 1241 w 1529"/>
                <a:gd name="T25" fmla="*/ 190 h 862"/>
                <a:gd name="T26" fmla="*/ 1241 w 1529"/>
                <a:gd name="T27" fmla="*/ 671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29" h="862">
                  <a:moveTo>
                    <a:pt x="1434" y="288"/>
                  </a:moveTo>
                  <a:lnTo>
                    <a:pt x="1434" y="0"/>
                  </a:lnTo>
                  <a:lnTo>
                    <a:pt x="0" y="0"/>
                  </a:lnTo>
                  <a:lnTo>
                    <a:pt x="0" y="862"/>
                  </a:lnTo>
                  <a:lnTo>
                    <a:pt x="1434" y="862"/>
                  </a:lnTo>
                  <a:lnTo>
                    <a:pt x="1434" y="671"/>
                  </a:lnTo>
                  <a:lnTo>
                    <a:pt x="1529" y="671"/>
                  </a:lnTo>
                  <a:lnTo>
                    <a:pt x="1529" y="288"/>
                  </a:lnTo>
                  <a:lnTo>
                    <a:pt x="1434" y="288"/>
                  </a:lnTo>
                  <a:close/>
                  <a:moveTo>
                    <a:pt x="1241" y="671"/>
                  </a:moveTo>
                  <a:lnTo>
                    <a:pt x="192" y="671"/>
                  </a:lnTo>
                  <a:lnTo>
                    <a:pt x="192" y="190"/>
                  </a:lnTo>
                  <a:lnTo>
                    <a:pt x="1241" y="190"/>
                  </a:lnTo>
                  <a:lnTo>
                    <a:pt x="1241" y="6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/>
            </a:p>
          </p:txBody>
        </p:sp>
        <p:sp>
          <p:nvSpPr>
            <p:cNvPr id="138" name="Freeform 6"/>
            <p:cNvSpPr>
              <a:spLocks/>
            </p:cNvSpPr>
            <p:nvPr/>
          </p:nvSpPr>
          <p:spPr bwMode="auto">
            <a:xfrm>
              <a:off x="458788" y="458788"/>
              <a:ext cx="908050" cy="454025"/>
            </a:xfrm>
            <a:custGeom>
              <a:avLst/>
              <a:gdLst>
                <a:gd name="T0" fmla="*/ 287 w 572"/>
                <a:gd name="T1" fmla="*/ 0 h 286"/>
                <a:gd name="T2" fmla="*/ 0 w 572"/>
                <a:gd name="T3" fmla="*/ 0 h 286"/>
                <a:gd name="T4" fmla="*/ 0 w 572"/>
                <a:gd name="T5" fmla="*/ 286 h 286"/>
                <a:gd name="T6" fmla="*/ 572 w 572"/>
                <a:gd name="T7" fmla="*/ 286 h 286"/>
                <a:gd name="T8" fmla="*/ 287 w 572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2" h="286">
                  <a:moveTo>
                    <a:pt x="287" y="0"/>
                  </a:moveTo>
                  <a:lnTo>
                    <a:pt x="0" y="0"/>
                  </a:lnTo>
                  <a:lnTo>
                    <a:pt x="0" y="286"/>
                  </a:lnTo>
                  <a:lnTo>
                    <a:pt x="572" y="286"/>
                  </a:lnTo>
                  <a:lnTo>
                    <a:pt x="2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/>
            </a:p>
          </p:txBody>
        </p:sp>
      </p:grpSp>
      <p:grpSp>
        <p:nvGrpSpPr>
          <p:cNvPr id="139" name="Group 153"/>
          <p:cNvGrpSpPr/>
          <p:nvPr/>
        </p:nvGrpSpPr>
        <p:grpSpPr>
          <a:xfrm>
            <a:off x="10768894" y="1843341"/>
            <a:ext cx="548959" cy="548959"/>
            <a:chOff x="1928427" y="-1529876"/>
            <a:chExt cx="1960563" cy="1960563"/>
          </a:xfrm>
          <a:solidFill>
            <a:schemeClr val="bg1"/>
          </a:solidFill>
        </p:grpSpPr>
        <p:sp>
          <p:nvSpPr>
            <p:cNvPr id="140" name="Freeform 19"/>
            <p:cNvSpPr>
              <a:spLocks noEditPoints="1"/>
            </p:cNvSpPr>
            <p:nvPr/>
          </p:nvSpPr>
          <p:spPr bwMode="auto">
            <a:xfrm>
              <a:off x="3200014" y="-256700"/>
              <a:ext cx="265113" cy="260350"/>
            </a:xfrm>
            <a:custGeom>
              <a:avLst/>
              <a:gdLst>
                <a:gd name="T0" fmla="*/ 78 w 156"/>
                <a:gd name="T1" fmla="*/ 0 h 154"/>
                <a:gd name="T2" fmla="*/ 0 w 156"/>
                <a:gd name="T3" fmla="*/ 77 h 154"/>
                <a:gd name="T4" fmla="*/ 78 w 156"/>
                <a:gd name="T5" fmla="*/ 154 h 154"/>
                <a:gd name="T6" fmla="*/ 156 w 156"/>
                <a:gd name="T7" fmla="*/ 77 h 154"/>
                <a:gd name="T8" fmla="*/ 78 w 156"/>
                <a:gd name="T9" fmla="*/ 0 h 154"/>
                <a:gd name="T10" fmla="*/ 78 w 156"/>
                <a:gd name="T11" fmla="*/ 116 h 154"/>
                <a:gd name="T12" fmla="*/ 39 w 156"/>
                <a:gd name="T13" fmla="*/ 77 h 154"/>
                <a:gd name="T14" fmla="*/ 78 w 156"/>
                <a:gd name="T15" fmla="*/ 39 h 154"/>
                <a:gd name="T16" fmla="*/ 117 w 156"/>
                <a:gd name="T17" fmla="*/ 77 h 154"/>
                <a:gd name="T18" fmla="*/ 78 w 156"/>
                <a:gd name="T1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4">
                  <a:moveTo>
                    <a:pt x="78" y="0"/>
                  </a:moveTo>
                  <a:cubicBezTo>
                    <a:pt x="35" y="0"/>
                    <a:pt x="0" y="35"/>
                    <a:pt x="0" y="77"/>
                  </a:cubicBezTo>
                  <a:cubicBezTo>
                    <a:pt x="0" y="120"/>
                    <a:pt x="35" y="154"/>
                    <a:pt x="78" y="154"/>
                  </a:cubicBezTo>
                  <a:cubicBezTo>
                    <a:pt x="121" y="154"/>
                    <a:pt x="156" y="120"/>
                    <a:pt x="156" y="77"/>
                  </a:cubicBezTo>
                  <a:cubicBezTo>
                    <a:pt x="156" y="35"/>
                    <a:pt x="121" y="0"/>
                    <a:pt x="78" y="0"/>
                  </a:cubicBezTo>
                  <a:close/>
                  <a:moveTo>
                    <a:pt x="78" y="116"/>
                  </a:moveTo>
                  <a:cubicBezTo>
                    <a:pt x="56" y="116"/>
                    <a:pt x="39" y="98"/>
                    <a:pt x="39" y="77"/>
                  </a:cubicBezTo>
                  <a:cubicBezTo>
                    <a:pt x="39" y="56"/>
                    <a:pt x="56" y="39"/>
                    <a:pt x="78" y="39"/>
                  </a:cubicBezTo>
                  <a:cubicBezTo>
                    <a:pt x="99" y="39"/>
                    <a:pt x="117" y="56"/>
                    <a:pt x="117" y="77"/>
                  </a:cubicBezTo>
                  <a:cubicBezTo>
                    <a:pt x="117" y="98"/>
                    <a:pt x="99" y="116"/>
                    <a:pt x="7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20"/>
            <p:cNvSpPr>
              <a:spLocks noEditPoints="1"/>
            </p:cNvSpPr>
            <p:nvPr/>
          </p:nvSpPr>
          <p:spPr bwMode="auto">
            <a:xfrm>
              <a:off x="2350702" y="-256700"/>
              <a:ext cx="263525" cy="260350"/>
            </a:xfrm>
            <a:custGeom>
              <a:avLst/>
              <a:gdLst>
                <a:gd name="T0" fmla="*/ 78 w 155"/>
                <a:gd name="T1" fmla="*/ 0 h 154"/>
                <a:gd name="T2" fmla="*/ 0 w 155"/>
                <a:gd name="T3" fmla="*/ 77 h 154"/>
                <a:gd name="T4" fmla="*/ 78 w 155"/>
                <a:gd name="T5" fmla="*/ 154 h 154"/>
                <a:gd name="T6" fmla="*/ 155 w 155"/>
                <a:gd name="T7" fmla="*/ 77 h 154"/>
                <a:gd name="T8" fmla="*/ 78 w 155"/>
                <a:gd name="T9" fmla="*/ 0 h 154"/>
                <a:gd name="T10" fmla="*/ 78 w 155"/>
                <a:gd name="T11" fmla="*/ 116 h 154"/>
                <a:gd name="T12" fmla="*/ 39 w 155"/>
                <a:gd name="T13" fmla="*/ 77 h 154"/>
                <a:gd name="T14" fmla="*/ 78 w 155"/>
                <a:gd name="T15" fmla="*/ 39 h 154"/>
                <a:gd name="T16" fmla="*/ 117 w 155"/>
                <a:gd name="T17" fmla="*/ 77 h 154"/>
                <a:gd name="T18" fmla="*/ 78 w 155"/>
                <a:gd name="T1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4">
                  <a:moveTo>
                    <a:pt x="78" y="0"/>
                  </a:moveTo>
                  <a:cubicBezTo>
                    <a:pt x="35" y="0"/>
                    <a:pt x="0" y="35"/>
                    <a:pt x="0" y="77"/>
                  </a:cubicBezTo>
                  <a:cubicBezTo>
                    <a:pt x="0" y="120"/>
                    <a:pt x="35" y="154"/>
                    <a:pt x="78" y="154"/>
                  </a:cubicBezTo>
                  <a:cubicBezTo>
                    <a:pt x="121" y="154"/>
                    <a:pt x="155" y="120"/>
                    <a:pt x="155" y="77"/>
                  </a:cubicBezTo>
                  <a:cubicBezTo>
                    <a:pt x="155" y="35"/>
                    <a:pt x="121" y="0"/>
                    <a:pt x="78" y="0"/>
                  </a:cubicBezTo>
                  <a:close/>
                  <a:moveTo>
                    <a:pt x="78" y="116"/>
                  </a:moveTo>
                  <a:cubicBezTo>
                    <a:pt x="56" y="116"/>
                    <a:pt x="39" y="98"/>
                    <a:pt x="39" y="77"/>
                  </a:cubicBezTo>
                  <a:cubicBezTo>
                    <a:pt x="39" y="56"/>
                    <a:pt x="56" y="39"/>
                    <a:pt x="78" y="39"/>
                  </a:cubicBezTo>
                  <a:cubicBezTo>
                    <a:pt x="99" y="39"/>
                    <a:pt x="117" y="56"/>
                    <a:pt x="117" y="77"/>
                  </a:cubicBezTo>
                  <a:cubicBezTo>
                    <a:pt x="117" y="98"/>
                    <a:pt x="99" y="116"/>
                    <a:pt x="7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21"/>
            <p:cNvSpPr>
              <a:spLocks/>
            </p:cNvSpPr>
            <p:nvPr/>
          </p:nvSpPr>
          <p:spPr bwMode="auto">
            <a:xfrm>
              <a:off x="2711064" y="-288450"/>
              <a:ext cx="393700" cy="65088"/>
            </a:xfrm>
            <a:custGeom>
              <a:avLst/>
              <a:gdLst>
                <a:gd name="T0" fmla="*/ 213 w 232"/>
                <a:gd name="T1" fmla="*/ 0 h 38"/>
                <a:gd name="T2" fmla="*/ 20 w 232"/>
                <a:gd name="T3" fmla="*/ 0 h 38"/>
                <a:gd name="T4" fmla="*/ 0 w 232"/>
                <a:gd name="T5" fmla="*/ 19 h 38"/>
                <a:gd name="T6" fmla="*/ 20 w 232"/>
                <a:gd name="T7" fmla="*/ 38 h 38"/>
                <a:gd name="T8" fmla="*/ 213 w 232"/>
                <a:gd name="T9" fmla="*/ 38 h 38"/>
                <a:gd name="T10" fmla="*/ 232 w 232"/>
                <a:gd name="T11" fmla="*/ 19 h 38"/>
                <a:gd name="T12" fmla="*/ 213 w 23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8">
                  <a:moveTo>
                    <a:pt x="2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23" y="38"/>
                    <a:pt x="232" y="30"/>
                    <a:pt x="232" y="19"/>
                  </a:cubicBezTo>
                  <a:cubicBezTo>
                    <a:pt x="232" y="8"/>
                    <a:pt x="223" y="0"/>
                    <a:pt x="2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22"/>
            <p:cNvSpPr>
              <a:spLocks/>
            </p:cNvSpPr>
            <p:nvPr/>
          </p:nvSpPr>
          <p:spPr bwMode="auto">
            <a:xfrm>
              <a:off x="2711064" y="-158275"/>
              <a:ext cx="393700" cy="66675"/>
            </a:xfrm>
            <a:custGeom>
              <a:avLst/>
              <a:gdLst>
                <a:gd name="T0" fmla="*/ 213 w 232"/>
                <a:gd name="T1" fmla="*/ 0 h 39"/>
                <a:gd name="T2" fmla="*/ 20 w 232"/>
                <a:gd name="T3" fmla="*/ 0 h 39"/>
                <a:gd name="T4" fmla="*/ 0 w 232"/>
                <a:gd name="T5" fmla="*/ 19 h 39"/>
                <a:gd name="T6" fmla="*/ 20 w 232"/>
                <a:gd name="T7" fmla="*/ 39 h 39"/>
                <a:gd name="T8" fmla="*/ 213 w 232"/>
                <a:gd name="T9" fmla="*/ 39 h 39"/>
                <a:gd name="T10" fmla="*/ 232 w 232"/>
                <a:gd name="T11" fmla="*/ 19 h 39"/>
                <a:gd name="T12" fmla="*/ 213 w 232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9">
                  <a:moveTo>
                    <a:pt x="2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23" y="39"/>
                    <a:pt x="232" y="30"/>
                    <a:pt x="232" y="19"/>
                  </a:cubicBezTo>
                  <a:cubicBezTo>
                    <a:pt x="232" y="9"/>
                    <a:pt x="223" y="0"/>
                    <a:pt x="2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23"/>
            <p:cNvSpPr>
              <a:spLocks/>
            </p:cNvSpPr>
            <p:nvPr/>
          </p:nvSpPr>
          <p:spPr bwMode="auto">
            <a:xfrm>
              <a:off x="2418964" y="-842488"/>
              <a:ext cx="260350" cy="260350"/>
            </a:xfrm>
            <a:custGeom>
              <a:avLst/>
              <a:gdLst>
                <a:gd name="T0" fmla="*/ 135 w 154"/>
                <a:gd name="T1" fmla="*/ 0 h 154"/>
                <a:gd name="T2" fmla="*/ 0 w 154"/>
                <a:gd name="T3" fmla="*/ 135 h 154"/>
                <a:gd name="T4" fmla="*/ 19 w 154"/>
                <a:gd name="T5" fmla="*/ 154 h 154"/>
                <a:gd name="T6" fmla="*/ 38 w 154"/>
                <a:gd name="T7" fmla="*/ 135 h 154"/>
                <a:gd name="T8" fmla="*/ 135 w 154"/>
                <a:gd name="T9" fmla="*/ 38 h 154"/>
                <a:gd name="T10" fmla="*/ 154 w 154"/>
                <a:gd name="T11" fmla="*/ 19 h 154"/>
                <a:gd name="T12" fmla="*/ 135 w 154"/>
                <a:gd name="T1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154">
                  <a:moveTo>
                    <a:pt x="135" y="0"/>
                  </a:moveTo>
                  <a:cubicBezTo>
                    <a:pt x="60" y="0"/>
                    <a:pt x="0" y="60"/>
                    <a:pt x="0" y="135"/>
                  </a:cubicBezTo>
                  <a:cubicBezTo>
                    <a:pt x="0" y="145"/>
                    <a:pt x="8" y="154"/>
                    <a:pt x="19" y="154"/>
                  </a:cubicBezTo>
                  <a:cubicBezTo>
                    <a:pt x="30" y="154"/>
                    <a:pt x="38" y="145"/>
                    <a:pt x="38" y="135"/>
                  </a:cubicBezTo>
                  <a:cubicBezTo>
                    <a:pt x="38" y="81"/>
                    <a:pt x="82" y="38"/>
                    <a:pt x="135" y="38"/>
                  </a:cubicBezTo>
                  <a:cubicBezTo>
                    <a:pt x="145" y="38"/>
                    <a:pt x="154" y="30"/>
                    <a:pt x="154" y="19"/>
                  </a:cubicBezTo>
                  <a:cubicBezTo>
                    <a:pt x="154" y="8"/>
                    <a:pt x="145" y="0"/>
                    <a:pt x="1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24"/>
            <p:cNvSpPr>
              <a:spLocks noEditPoints="1"/>
            </p:cNvSpPr>
            <p:nvPr/>
          </p:nvSpPr>
          <p:spPr bwMode="auto">
            <a:xfrm>
              <a:off x="1928427" y="-1529876"/>
              <a:ext cx="1960563" cy="1960563"/>
            </a:xfrm>
            <a:custGeom>
              <a:avLst/>
              <a:gdLst>
                <a:gd name="T0" fmla="*/ 1081 w 1159"/>
                <a:gd name="T1" fmla="*/ 316 h 1159"/>
                <a:gd name="T2" fmla="*/ 1081 w 1159"/>
                <a:gd name="T3" fmla="*/ 154 h 1159"/>
                <a:gd name="T4" fmla="*/ 927 w 1159"/>
                <a:gd name="T5" fmla="*/ 0 h 1159"/>
                <a:gd name="T6" fmla="*/ 232 w 1159"/>
                <a:gd name="T7" fmla="*/ 0 h 1159"/>
                <a:gd name="T8" fmla="*/ 77 w 1159"/>
                <a:gd name="T9" fmla="*/ 154 h 1159"/>
                <a:gd name="T10" fmla="*/ 77 w 1159"/>
                <a:gd name="T11" fmla="*/ 316 h 1159"/>
                <a:gd name="T12" fmla="*/ 0 w 1159"/>
                <a:gd name="T13" fmla="*/ 425 h 1159"/>
                <a:gd name="T14" fmla="*/ 0 w 1159"/>
                <a:gd name="T15" fmla="*/ 618 h 1159"/>
                <a:gd name="T16" fmla="*/ 77 w 1159"/>
                <a:gd name="T17" fmla="*/ 727 h 1159"/>
                <a:gd name="T18" fmla="*/ 77 w 1159"/>
                <a:gd name="T19" fmla="*/ 978 h 1159"/>
                <a:gd name="T20" fmla="*/ 251 w 1159"/>
                <a:gd name="T21" fmla="*/ 1159 h 1159"/>
                <a:gd name="T22" fmla="*/ 413 w 1159"/>
                <a:gd name="T23" fmla="*/ 1042 h 1159"/>
                <a:gd name="T24" fmla="*/ 746 w 1159"/>
                <a:gd name="T25" fmla="*/ 1042 h 1159"/>
                <a:gd name="T26" fmla="*/ 908 w 1159"/>
                <a:gd name="T27" fmla="*/ 1159 h 1159"/>
                <a:gd name="T28" fmla="*/ 1081 w 1159"/>
                <a:gd name="T29" fmla="*/ 978 h 1159"/>
                <a:gd name="T30" fmla="*/ 1081 w 1159"/>
                <a:gd name="T31" fmla="*/ 727 h 1159"/>
                <a:gd name="T32" fmla="*/ 1159 w 1159"/>
                <a:gd name="T33" fmla="*/ 618 h 1159"/>
                <a:gd name="T34" fmla="*/ 1159 w 1159"/>
                <a:gd name="T35" fmla="*/ 425 h 1159"/>
                <a:gd name="T36" fmla="*/ 1081 w 1159"/>
                <a:gd name="T37" fmla="*/ 316 h 1159"/>
                <a:gd name="T38" fmla="*/ 1081 w 1159"/>
                <a:gd name="T39" fmla="*/ 618 h 1159"/>
                <a:gd name="T40" fmla="*/ 1043 w 1159"/>
                <a:gd name="T41" fmla="*/ 657 h 1159"/>
                <a:gd name="T42" fmla="*/ 1004 w 1159"/>
                <a:gd name="T43" fmla="*/ 657 h 1159"/>
                <a:gd name="T44" fmla="*/ 1004 w 1159"/>
                <a:gd name="T45" fmla="*/ 978 h 1159"/>
                <a:gd name="T46" fmla="*/ 908 w 1159"/>
                <a:gd name="T47" fmla="*/ 1081 h 1159"/>
                <a:gd name="T48" fmla="*/ 811 w 1159"/>
                <a:gd name="T49" fmla="*/ 978 h 1159"/>
                <a:gd name="T50" fmla="*/ 811 w 1159"/>
                <a:gd name="T51" fmla="*/ 965 h 1159"/>
                <a:gd name="T52" fmla="*/ 347 w 1159"/>
                <a:gd name="T53" fmla="*/ 965 h 1159"/>
                <a:gd name="T54" fmla="*/ 347 w 1159"/>
                <a:gd name="T55" fmla="*/ 978 h 1159"/>
                <a:gd name="T56" fmla="*/ 251 w 1159"/>
                <a:gd name="T57" fmla="*/ 1081 h 1159"/>
                <a:gd name="T58" fmla="*/ 155 w 1159"/>
                <a:gd name="T59" fmla="*/ 978 h 1159"/>
                <a:gd name="T60" fmla="*/ 155 w 1159"/>
                <a:gd name="T61" fmla="*/ 657 h 1159"/>
                <a:gd name="T62" fmla="*/ 116 w 1159"/>
                <a:gd name="T63" fmla="*/ 657 h 1159"/>
                <a:gd name="T64" fmla="*/ 77 w 1159"/>
                <a:gd name="T65" fmla="*/ 618 h 1159"/>
                <a:gd name="T66" fmla="*/ 77 w 1159"/>
                <a:gd name="T67" fmla="*/ 425 h 1159"/>
                <a:gd name="T68" fmla="*/ 116 w 1159"/>
                <a:gd name="T69" fmla="*/ 386 h 1159"/>
                <a:gd name="T70" fmla="*/ 154 w 1159"/>
                <a:gd name="T71" fmla="*/ 386 h 1159"/>
                <a:gd name="T72" fmla="*/ 154 w 1159"/>
                <a:gd name="T73" fmla="*/ 270 h 1159"/>
                <a:gd name="T74" fmla="*/ 270 w 1159"/>
                <a:gd name="T75" fmla="*/ 155 h 1159"/>
                <a:gd name="T76" fmla="*/ 888 w 1159"/>
                <a:gd name="T77" fmla="*/ 155 h 1159"/>
                <a:gd name="T78" fmla="*/ 1004 w 1159"/>
                <a:gd name="T79" fmla="*/ 270 h 1159"/>
                <a:gd name="T80" fmla="*/ 1004 w 1159"/>
                <a:gd name="T81" fmla="*/ 386 h 1159"/>
                <a:gd name="T82" fmla="*/ 1043 w 1159"/>
                <a:gd name="T83" fmla="*/ 386 h 1159"/>
                <a:gd name="T84" fmla="*/ 1081 w 1159"/>
                <a:gd name="T85" fmla="*/ 425 h 1159"/>
                <a:gd name="T86" fmla="*/ 1081 w 1159"/>
                <a:gd name="T87" fmla="*/ 618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9" h="1159">
                  <a:moveTo>
                    <a:pt x="1081" y="316"/>
                  </a:moveTo>
                  <a:cubicBezTo>
                    <a:pt x="1081" y="154"/>
                    <a:pt x="1081" y="154"/>
                    <a:pt x="1081" y="154"/>
                  </a:cubicBezTo>
                  <a:cubicBezTo>
                    <a:pt x="1081" y="69"/>
                    <a:pt x="1012" y="0"/>
                    <a:pt x="927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147" y="0"/>
                    <a:pt x="77" y="69"/>
                    <a:pt x="77" y="154"/>
                  </a:cubicBezTo>
                  <a:cubicBezTo>
                    <a:pt x="77" y="316"/>
                    <a:pt x="77" y="316"/>
                    <a:pt x="77" y="316"/>
                  </a:cubicBezTo>
                  <a:cubicBezTo>
                    <a:pt x="32" y="332"/>
                    <a:pt x="0" y="374"/>
                    <a:pt x="0" y="425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0" y="668"/>
                    <a:pt x="32" y="711"/>
                    <a:pt x="77" y="727"/>
                  </a:cubicBezTo>
                  <a:cubicBezTo>
                    <a:pt x="77" y="978"/>
                    <a:pt x="77" y="978"/>
                    <a:pt x="77" y="978"/>
                  </a:cubicBezTo>
                  <a:cubicBezTo>
                    <a:pt x="77" y="1078"/>
                    <a:pt x="155" y="1159"/>
                    <a:pt x="251" y="1159"/>
                  </a:cubicBezTo>
                  <a:cubicBezTo>
                    <a:pt x="325" y="1159"/>
                    <a:pt x="388" y="1110"/>
                    <a:pt x="413" y="1042"/>
                  </a:cubicBezTo>
                  <a:cubicBezTo>
                    <a:pt x="746" y="1042"/>
                    <a:pt x="746" y="1042"/>
                    <a:pt x="746" y="1042"/>
                  </a:cubicBezTo>
                  <a:cubicBezTo>
                    <a:pt x="771" y="1110"/>
                    <a:pt x="834" y="1159"/>
                    <a:pt x="908" y="1159"/>
                  </a:cubicBezTo>
                  <a:cubicBezTo>
                    <a:pt x="1003" y="1159"/>
                    <a:pt x="1081" y="1078"/>
                    <a:pt x="1081" y="978"/>
                  </a:cubicBezTo>
                  <a:cubicBezTo>
                    <a:pt x="1081" y="727"/>
                    <a:pt x="1081" y="727"/>
                    <a:pt x="1081" y="727"/>
                  </a:cubicBezTo>
                  <a:cubicBezTo>
                    <a:pt x="1126" y="711"/>
                    <a:pt x="1159" y="668"/>
                    <a:pt x="1159" y="618"/>
                  </a:cubicBezTo>
                  <a:cubicBezTo>
                    <a:pt x="1159" y="425"/>
                    <a:pt x="1159" y="425"/>
                    <a:pt x="1159" y="425"/>
                  </a:cubicBezTo>
                  <a:cubicBezTo>
                    <a:pt x="1159" y="374"/>
                    <a:pt x="1126" y="332"/>
                    <a:pt x="1081" y="316"/>
                  </a:cubicBezTo>
                  <a:close/>
                  <a:moveTo>
                    <a:pt x="1081" y="618"/>
                  </a:moveTo>
                  <a:cubicBezTo>
                    <a:pt x="1081" y="639"/>
                    <a:pt x="1064" y="657"/>
                    <a:pt x="1043" y="657"/>
                  </a:cubicBezTo>
                  <a:cubicBezTo>
                    <a:pt x="1004" y="657"/>
                    <a:pt x="1004" y="657"/>
                    <a:pt x="1004" y="657"/>
                  </a:cubicBezTo>
                  <a:cubicBezTo>
                    <a:pt x="1004" y="978"/>
                    <a:pt x="1004" y="978"/>
                    <a:pt x="1004" y="978"/>
                  </a:cubicBezTo>
                  <a:cubicBezTo>
                    <a:pt x="1004" y="1035"/>
                    <a:pt x="961" y="1081"/>
                    <a:pt x="908" y="1081"/>
                  </a:cubicBezTo>
                  <a:cubicBezTo>
                    <a:pt x="855" y="1081"/>
                    <a:pt x="811" y="1035"/>
                    <a:pt x="811" y="978"/>
                  </a:cubicBezTo>
                  <a:cubicBezTo>
                    <a:pt x="811" y="965"/>
                    <a:pt x="811" y="965"/>
                    <a:pt x="811" y="965"/>
                  </a:cubicBezTo>
                  <a:cubicBezTo>
                    <a:pt x="347" y="965"/>
                    <a:pt x="347" y="965"/>
                    <a:pt x="347" y="965"/>
                  </a:cubicBezTo>
                  <a:cubicBezTo>
                    <a:pt x="347" y="978"/>
                    <a:pt x="347" y="978"/>
                    <a:pt x="347" y="978"/>
                  </a:cubicBezTo>
                  <a:cubicBezTo>
                    <a:pt x="347" y="1035"/>
                    <a:pt x="304" y="1081"/>
                    <a:pt x="251" y="1081"/>
                  </a:cubicBezTo>
                  <a:cubicBezTo>
                    <a:pt x="198" y="1081"/>
                    <a:pt x="155" y="1035"/>
                    <a:pt x="155" y="978"/>
                  </a:cubicBezTo>
                  <a:cubicBezTo>
                    <a:pt x="155" y="657"/>
                    <a:pt x="155" y="657"/>
                    <a:pt x="155" y="657"/>
                  </a:cubicBezTo>
                  <a:cubicBezTo>
                    <a:pt x="116" y="657"/>
                    <a:pt x="116" y="657"/>
                    <a:pt x="116" y="657"/>
                  </a:cubicBezTo>
                  <a:cubicBezTo>
                    <a:pt x="94" y="657"/>
                    <a:pt x="77" y="639"/>
                    <a:pt x="77" y="618"/>
                  </a:cubicBezTo>
                  <a:cubicBezTo>
                    <a:pt x="77" y="425"/>
                    <a:pt x="77" y="425"/>
                    <a:pt x="77" y="425"/>
                  </a:cubicBezTo>
                  <a:cubicBezTo>
                    <a:pt x="77" y="403"/>
                    <a:pt x="94" y="386"/>
                    <a:pt x="116" y="386"/>
                  </a:cubicBezTo>
                  <a:cubicBezTo>
                    <a:pt x="154" y="386"/>
                    <a:pt x="154" y="386"/>
                    <a:pt x="154" y="386"/>
                  </a:cubicBezTo>
                  <a:cubicBezTo>
                    <a:pt x="154" y="270"/>
                    <a:pt x="154" y="270"/>
                    <a:pt x="154" y="270"/>
                  </a:cubicBezTo>
                  <a:cubicBezTo>
                    <a:pt x="154" y="193"/>
                    <a:pt x="193" y="155"/>
                    <a:pt x="270" y="155"/>
                  </a:cubicBezTo>
                  <a:cubicBezTo>
                    <a:pt x="348" y="155"/>
                    <a:pt x="811" y="155"/>
                    <a:pt x="888" y="155"/>
                  </a:cubicBezTo>
                  <a:cubicBezTo>
                    <a:pt x="965" y="155"/>
                    <a:pt x="1004" y="193"/>
                    <a:pt x="1004" y="270"/>
                  </a:cubicBezTo>
                  <a:cubicBezTo>
                    <a:pt x="1004" y="386"/>
                    <a:pt x="1004" y="386"/>
                    <a:pt x="1004" y="386"/>
                  </a:cubicBezTo>
                  <a:cubicBezTo>
                    <a:pt x="1043" y="386"/>
                    <a:pt x="1043" y="386"/>
                    <a:pt x="1043" y="386"/>
                  </a:cubicBezTo>
                  <a:cubicBezTo>
                    <a:pt x="1064" y="386"/>
                    <a:pt x="1081" y="403"/>
                    <a:pt x="1081" y="425"/>
                  </a:cubicBezTo>
                  <a:lnTo>
                    <a:pt x="1081" y="6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25"/>
            <p:cNvSpPr>
              <a:spLocks noEditPoints="1"/>
            </p:cNvSpPr>
            <p:nvPr/>
          </p:nvSpPr>
          <p:spPr bwMode="auto">
            <a:xfrm>
              <a:off x="2287202" y="-975838"/>
              <a:ext cx="1241425" cy="588963"/>
            </a:xfrm>
            <a:custGeom>
              <a:avLst/>
              <a:gdLst>
                <a:gd name="T0" fmla="*/ 638 w 734"/>
                <a:gd name="T1" fmla="*/ 0 h 348"/>
                <a:gd name="T2" fmla="*/ 97 w 734"/>
                <a:gd name="T3" fmla="*/ 0 h 348"/>
                <a:gd name="T4" fmla="*/ 0 w 734"/>
                <a:gd name="T5" fmla="*/ 97 h 348"/>
                <a:gd name="T6" fmla="*/ 0 w 734"/>
                <a:gd name="T7" fmla="*/ 251 h 348"/>
                <a:gd name="T8" fmla="*/ 97 w 734"/>
                <a:gd name="T9" fmla="*/ 348 h 348"/>
                <a:gd name="T10" fmla="*/ 638 w 734"/>
                <a:gd name="T11" fmla="*/ 348 h 348"/>
                <a:gd name="T12" fmla="*/ 734 w 734"/>
                <a:gd name="T13" fmla="*/ 251 h 348"/>
                <a:gd name="T14" fmla="*/ 734 w 734"/>
                <a:gd name="T15" fmla="*/ 97 h 348"/>
                <a:gd name="T16" fmla="*/ 638 w 734"/>
                <a:gd name="T17" fmla="*/ 0 h 348"/>
                <a:gd name="T18" fmla="*/ 696 w 734"/>
                <a:gd name="T19" fmla="*/ 251 h 348"/>
                <a:gd name="T20" fmla="*/ 638 w 734"/>
                <a:gd name="T21" fmla="*/ 309 h 348"/>
                <a:gd name="T22" fmla="*/ 97 w 734"/>
                <a:gd name="T23" fmla="*/ 309 h 348"/>
                <a:gd name="T24" fmla="*/ 39 w 734"/>
                <a:gd name="T25" fmla="*/ 251 h 348"/>
                <a:gd name="T26" fmla="*/ 39 w 734"/>
                <a:gd name="T27" fmla="*/ 97 h 348"/>
                <a:gd name="T28" fmla="*/ 97 w 734"/>
                <a:gd name="T29" fmla="*/ 39 h 348"/>
                <a:gd name="T30" fmla="*/ 638 w 734"/>
                <a:gd name="T31" fmla="*/ 39 h 348"/>
                <a:gd name="T32" fmla="*/ 696 w 734"/>
                <a:gd name="T33" fmla="*/ 97 h 348"/>
                <a:gd name="T34" fmla="*/ 696 w 734"/>
                <a:gd name="T35" fmla="*/ 25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4" h="348">
                  <a:moveTo>
                    <a:pt x="638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44" y="0"/>
                    <a:pt x="0" y="44"/>
                    <a:pt x="0" y="97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305"/>
                    <a:pt x="44" y="348"/>
                    <a:pt x="97" y="348"/>
                  </a:cubicBezTo>
                  <a:cubicBezTo>
                    <a:pt x="638" y="348"/>
                    <a:pt x="638" y="348"/>
                    <a:pt x="638" y="348"/>
                  </a:cubicBezTo>
                  <a:cubicBezTo>
                    <a:pt x="691" y="348"/>
                    <a:pt x="734" y="305"/>
                    <a:pt x="734" y="251"/>
                  </a:cubicBezTo>
                  <a:cubicBezTo>
                    <a:pt x="734" y="97"/>
                    <a:pt x="734" y="97"/>
                    <a:pt x="734" y="97"/>
                  </a:cubicBezTo>
                  <a:cubicBezTo>
                    <a:pt x="734" y="44"/>
                    <a:pt x="691" y="0"/>
                    <a:pt x="638" y="0"/>
                  </a:cubicBezTo>
                  <a:close/>
                  <a:moveTo>
                    <a:pt x="696" y="251"/>
                  </a:moveTo>
                  <a:cubicBezTo>
                    <a:pt x="696" y="283"/>
                    <a:pt x="670" y="309"/>
                    <a:pt x="638" y="309"/>
                  </a:cubicBezTo>
                  <a:cubicBezTo>
                    <a:pt x="97" y="309"/>
                    <a:pt x="97" y="309"/>
                    <a:pt x="97" y="309"/>
                  </a:cubicBezTo>
                  <a:cubicBezTo>
                    <a:pt x="65" y="309"/>
                    <a:pt x="39" y="283"/>
                    <a:pt x="39" y="251"/>
                  </a:cubicBezTo>
                  <a:cubicBezTo>
                    <a:pt x="39" y="97"/>
                    <a:pt x="39" y="97"/>
                    <a:pt x="39" y="97"/>
                  </a:cubicBezTo>
                  <a:cubicBezTo>
                    <a:pt x="39" y="65"/>
                    <a:pt x="65" y="39"/>
                    <a:pt x="97" y="39"/>
                  </a:cubicBezTo>
                  <a:cubicBezTo>
                    <a:pt x="638" y="39"/>
                    <a:pt x="638" y="39"/>
                    <a:pt x="638" y="39"/>
                  </a:cubicBezTo>
                  <a:cubicBezTo>
                    <a:pt x="670" y="39"/>
                    <a:pt x="696" y="65"/>
                    <a:pt x="696" y="97"/>
                  </a:cubicBezTo>
                  <a:lnTo>
                    <a:pt x="696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7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SP: Integrácia a orchestrácia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8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2551176" y="1487250"/>
            <a:ext cx="8723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Ciele NKIVS, ktoré budú podporené v rámci strategickej priority:</a:t>
            </a:r>
          </a:p>
          <a:p>
            <a:pPr algn="just"/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806544"/>
              </p:ext>
            </p:extLst>
          </p:nvPr>
        </p:nvGraphicFramePr>
        <p:xfrm>
          <a:off x="2654288" y="2190941"/>
          <a:ext cx="7486408" cy="332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1757">
                  <a:extLst>
                    <a:ext uri="{9D8B030D-6E8A-4147-A177-3AD203B41FA5}">
                      <a16:colId xmlns:a16="http://schemas.microsoft.com/office/drawing/2014/main" xmlns="" val="3153654658"/>
                    </a:ext>
                  </a:extLst>
                </a:gridCol>
                <a:gridCol w="3242551">
                  <a:extLst>
                    <a:ext uri="{9D8B030D-6E8A-4147-A177-3AD203B41FA5}">
                      <a16:colId xmlns:a16="http://schemas.microsoft.com/office/drawing/2014/main" xmlns="" val="582406431"/>
                    </a:ext>
                  </a:extLst>
                </a:gridCol>
                <a:gridCol w="1332100">
                  <a:extLst>
                    <a:ext uri="{9D8B030D-6E8A-4147-A177-3AD203B41FA5}">
                      <a16:colId xmlns:a16="http://schemas.microsoft.com/office/drawing/2014/main" xmlns="" val="3522344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sk-SK" dirty="0"/>
                        <a:t>Názov cieľa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Ukazovateľ cieľa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Výsledok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65545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1600" b="1" dirty="0"/>
                        <a:t>Zvýšenie kvality, štandardu a dostupnosti elektronických služieb pre občanov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Počet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nových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zjednodušených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životných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situácií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pre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občanov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realizovaných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kombináciou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elektronických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služieb</a:t>
                      </a:r>
                      <a:endParaRPr lang="sk-SK" sz="1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1600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17939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1" dirty="0"/>
                        <a:t>Zvýšenie kvality, štandardu a dostupnosti elektronických služieb pre podnikateľov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Počet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nových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zjednodušených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životných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situácii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́ pre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podnikateľov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realizovaných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kombináciou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elektronických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služieb</a:t>
                      </a:r>
                      <a:endParaRPr lang="sk-SK" sz="1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160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408109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Racionalizujeme </a:t>
                      </a:r>
                      <a:r>
                        <a:rPr lang="sk-SK" sz="16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prevádzku</a:t>
                      </a:r>
                      <a:r>
                        <a:rPr lang="sk-SK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informačných</a:t>
                      </a:r>
                      <a:r>
                        <a:rPr lang="sk-SK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systémov</a:t>
                      </a:r>
                      <a:r>
                        <a:rPr lang="sk-SK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pomocou </a:t>
                      </a:r>
                      <a:r>
                        <a:rPr lang="sk-SK" sz="16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vládneho</a:t>
                      </a:r>
                      <a:r>
                        <a:rPr lang="sk-SK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b="1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cloudu</a:t>
                      </a:r>
                      <a:endParaRPr lang="sk-SK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just" defTabSz="914400" rtl="0" eaLnBrk="1" latinLnBrk="0" hangingPunct="1"/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Podiel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informačných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systémov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verejnej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správy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ktore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́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využívaju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́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štandardizovane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́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cloudove</a:t>
                      </a:r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́ </a:t>
                      </a:r>
                      <a:r>
                        <a:rPr lang="sk-SK" sz="1600" b="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služby</a:t>
                      </a:r>
                      <a:endParaRPr lang="sk-SK" sz="1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1600" dirty="0"/>
                        <a:t>95%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29818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5968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/>
        </p:nvSpPr>
        <p:spPr bwMode="auto">
          <a:xfrm>
            <a:off x="2064268" y="1487250"/>
            <a:ext cx="180783" cy="1399775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4098D4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0332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4098D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" name="TextBox 226"/>
          <p:cNvSpPr txBox="1"/>
          <p:nvPr/>
        </p:nvSpPr>
        <p:spPr>
          <a:xfrm>
            <a:off x="460834" y="2403048"/>
            <a:ext cx="1176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Organizácia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5" name="Freeform 101"/>
          <p:cNvSpPr>
            <a:spLocks noEditPoints="1"/>
          </p:cNvSpPr>
          <p:nvPr/>
        </p:nvSpPr>
        <p:spPr bwMode="auto">
          <a:xfrm>
            <a:off x="6808561" y="1897035"/>
            <a:ext cx="441515" cy="433701"/>
          </a:xfrm>
          <a:custGeom>
            <a:avLst/>
            <a:gdLst>
              <a:gd name="T0" fmla="*/ 61 w 61"/>
              <a:gd name="T1" fmla="*/ 4 h 60"/>
              <a:gd name="T2" fmla="*/ 57 w 61"/>
              <a:gd name="T3" fmla="*/ 0 h 60"/>
              <a:gd name="T4" fmla="*/ 47 w 61"/>
              <a:gd name="T5" fmla="*/ 11 h 60"/>
              <a:gd name="T6" fmla="*/ 28 w 61"/>
              <a:gd name="T7" fmla="*/ 4 h 60"/>
              <a:gd name="T8" fmla="*/ 0 w 61"/>
              <a:gd name="T9" fmla="*/ 32 h 60"/>
              <a:gd name="T10" fmla="*/ 28 w 61"/>
              <a:gd name="T11" fmla="*/ 60 h 60"/>
              <a:gd name="T12" fmla="*/ 56 w 61"/>
              <a:gd name="T13" fmla="*/ 32 h 60"/>
              <a:gd name="T14" fmla="*/ 51 w 61"/>
              <a:gd name="T15" fmla="*/ 17 h 60"/>
              <a:gd name="T16" fmla="*/ 61 w 61"/>
              <a:gd name="T17" fmla="*/ 4 h 60"/>
              <a:gd name="T18" fmla="*/ 52 w 61"/>
              <a:gd name="T19" fmla="*/ 32 h 60"/>
              <a:gd name="T20" fmla="*/ 28 w 61"/>
              <a:gd name="T21" fmla="*/ 56 h 60"/>
              <a:gd name="T22" fmla="*/ 4 w 61"/>
              <a:gd name="T23" fmla="*/ 32 h 60"/>
              <a:gd name="T24" fmla="*/ 28 w 61"/>
              <a:gd name="T25" fmla="*/ 8 h 60"/>
              <a:gd name="T26" fmla="*/ 44 w 61"/>
              <a:gd name="T27" fmla="*/ 14 h 60"/>
              <a:gd name="T28" fmla="*/ 27 w 61"/>
              <a:gd name="T29" fmla="*/ 34 h 60"/>
              <a:gd name="T30" fmla="*/ 14 w 61"/>
              <a:gd name="T31" fmla="*/ 21 h 60"/>
              <a:gd name="T32" fmla="*/ 10 w 61"/>
              <a:gd name="T33" fmla="*/ 30 h 60"/>
              <a:gd name="T34" fmla="*/ 23 w 61"/>
              <a:gd name="T35" fmla="*/ 45 h 60"/>
              <a:gd name="T36" fmla="*/ 26 w 61"/>
              <a:gd name="T37" fmla="*/ 49 h 60"/>
              <a:gd name="T38" fmla="*/ 29 w 61"/>
              <a:gd name="T39" fmla="*/ 45 h 60"/>
              <a:gd name="T40" fmla="*/ 49 w 61"/>
              <a:gd name="T41" fmla="*/ 20 h 60"/>
              <a:gd name="T42" fmla="*/ 52 w 61"/>
              <a:gd name="T43" fmla="*/ 3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" h="60">
                <a:moveTo>
                  <a:pt x="61" y="4"/>
                </a:moveTo>
                <a:cubicBezTo>
                  <a:pt x="57" y="0"/>
                  <a:pt x="57" y="0"/>
                  <a:pt x="57" y="0"/>
                </a:cubicBezTo>
                <a:cubicBezTo>
                  <a:pt x="47" y="11"/>
                  <a:pt x="47" y="11"/>
                  <a:pt x="47" y="11"/>
                </a:cubicBezTo>
                <a:cubicBezTo>
                  <a:pt x="42" y="7"/>
                  <a:pt x="35" y="4"/>
                  <a:pt x="28" y="4"/>
                </a:cubicBezTo>
                <a:cubicBezTo>
                  <a:pt x="12" y="4"/>
                  <a:pt x="0" y="16"/>
                  <a:pt x="0" y="32"/>
                </a:cubicBezTo>
                <a:cubicBezTo>
                  <a:pt x="0" y="47"/>
                  <a:pt x="12" y="60"/>
                  <a:pt x="28" y="60"/>
                </a:cubicBezTo>
                <a:cubicBezTo>
                  <a:pt x="43" y="60"/>
                  <a:pt x="56" y="47"/>
                  <a:pt x="56" y="32"/>
                </a:cubicBezTo>
                <a:cubicBezTo>
                  <a:pt x="56" y="26"/>
                  <a:pt x="54" y="21"/>
                  <a:pt x="51" y="17"/>
                </a:cubicBezTo>
                <a:lnTo>
                  <a:pt x="61" y="4"/>
                </a:lnTo>
                <a:close/>
                <a:moveTo>
                  <a:pt x="52" y="32"/>
                </a:moveTo>
                <a:cubicBezTo>
                  <a:pt x="52" y="45"/>
                  <a:pt x="41" y="56"/>
                  <a:pt x="28" y="56"/>
                </a:cubicBezTo>
                <a:cubicBezTo>
                  <a:pt x="14" y="56"/>
                  <a:pt x="4" y="45"/>
                  <a:pt x="4" y="32"/>
                </a:cubicBezTo>
                <a:cubicBezTo>
                  <a:pt x="4" y="19"/>
                  <a:pt x="14" y="8"/>
                  <a:pt x="28" y="8"/>
                </a:cubicBezTo>
                <a:cubicBezTo>
                  <a:pt x="34" y="8"/>
                  <a:pt x="40" y="10"/>
                  <a:pt x="44" y="14"/>
                </a:cubicBezTo>
                <a:cubicBezTo>
                  <a:pt x="27" y="34"/>
                  <a:pt x="27" y="34"/>
                  <a:pt x="27" y="34"/>
                </a:cubicBezTo>
                <a:cubicBezTo>
                  <a:pt x="14" y="21"/>
                  <a:pt x="14" y="21"/>
                  <a:pt x="14" y="21"/>
                </a:cubicBezTo>
                <a:cubicBezTo>
                  <a:pt x="10" y="30"/>
                  <a:pt x="10" y="30"/>
                  <a:pt x="10" y="30"/>
                </a:cubicBezTo>
                <a:cubicBezTo>
                  <a:pt x="23" y="45"/>
                  <a:pt x="23" y="45"/>
                  <a:pt x="23" y="45"/>
                </a:cubicBezTo>
                <a:cubicBezTo>
                  <a:pt x="26" y="49"/>
                  <a:pt x="26" y="49"/>
                  <a:pt x="26" y="49"/>
                </a:cubicBezTo>
                <a:cubicBezTo>
                  <a:pt x="29" y="45"/>
                  <a:pt x="29" y="45"/>
                  <a:pt x="29" y="45"/>
                </a:cubicBezTo>
                <a:cubicBezTo>
                  <a:pt x="49" y="20"/>
                  <a:pt x="49" y="20"/>
                  <a:pt x="49" y="20"/>
                </a:cubicBezTo>
                <a:cubicBezTo>
                  <a:pt x="51" y="24"/>
                  <a:pt x="52" y="28"/>
                  <a:pt x="52" y="3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5" name="Freeform 5"/>
          <p:cNvSpPr>
            <a:spLocks noEditPoints="1"/>
          </p:cNvSpPr>
          <p:nvPr/>
        </p:nvSpPr>
        <p:spPr bwMode="auto">
          <a:xfrm>
            <a:off x="823251" y="1882558"/>
            <a:ext cx="479074" cy="478849"/>
          </a:xfrm>
          <a:custGeom>
            <a:avLst/>
            <a:gdLst>
              <a:gd name="T0" fmla="*/ 1726 w 2124"/>
              <a:gd name="T1" fmla="*/ 1327 h 2123"/>
              <a:gd name="T2" fmla="*/ 1726 w 2124"/>
              <a:gd name="T3" fmla="*/ 929 h 2123"/>
              <a:gd name="T4" fmla="*/ 1195 w 2124"/>
              <a:gd name="T5" fmla="*/ 929 h 2123"/>
              <a:gd name="T6" fmla="*/ 1195 w 2124"/>
              <a:gd name="T7" fmla="*/ 796 h 2123"/>
              <a:gd name="T8" fmla="*/ 1593 w 2124"/>
              <a:gd name="T9" fmla="*/ 796 h 2123"/>
              <a:gd name="T10" fmla="*/ 1593 w 2124"/>
              <a:gd name="T11" fmla="*/ 0 h 2123"/>
              <a:gd name="T12" fmla="*/ 664 w 2124"/>
              <a:gd name="T13" fmla="*/ 0 h 2123"/>
              <a:gd name="T14" fmla="*/ 664 w 2124"/>
              <a:gd name="T15" fmla="*/ 796 h 2123"/>
              <a:gd name="T16" fmla="*/ 1062 w 2124"/>
              <a:gd name="T17" fmla="*/ 796 h 2123"/>
              <a:gd name="T18" fmla="*/ 1062 w 2124"/>
              <a:gd name="T19" fmla="*/ 929 h 2123"/>
              <a:gd name="T20" fmla="*/ 399 w 2124"/>
              <a:gd name="T21" fmla="*/ 929 h 2123"/>
              <a:gd name="T22" fmla="*/ 399 w 2124"/>
              <a:gd name="T23" fmla="*/ 1327 h 2123"/>
              <a:gd name="T24" fmla="*/ 0 w 2124"/>
              <a:gd name="T25" fmla="*/ 1327 h 2123"/>
              <a:gd name="T26" fmla="*/ 0 w 2124"/>
              <a:gd name="T27" fmla="*/ 2123 h 2123"/>
              <a:gd name="T28" fmla="*/ 930 w 2124"/>
              <a:gd name="T29" fmla="*/ 2123 h 2123"/>
              <a:gd name="T30" fmla="*/ 930 w 2124"/>
              <a:gd name="T31" fmla="*/ 1327 h 2123"/>
              <a:gd name="T32" fmla="*/ 531 w 2124"/>
              <a:gd name="T33" fmla="*/ 1327 h 2123"/>
              <a:gd name="T34" fmla="*/ 531 w 2124"/>
              <a:gd name="T35" fmla="*/ 1061 h 2123"/>
              <a:gd name="T36" fmla="*/ 1593 w 2124"/>
              <a:gd name="T37" fmla="*/ 1061 h 2123"/>
              <a:gd name="T38" fmla="*/ 1593 w 2124"/>
              <a:gd name="T39" fmla="*/ 1327 h 2123"/>
              <a:gd name="T40" fmla="*/ 1195 w 2124"/>
              <a:gd name="T41" fmla="*/ 1327 h 2123"/>
              <a:gd name="T42" fmla="*/ 1195 w 2124"/>
              <a:gd name="T43" fmla="*/ 2123 h 2123"/>
              <a:gd name="T44" fmla="*/ 2124 w 2124"/>
              <a:gd name="T45" fmla="*/ 2123 h 2123"/>
              <a:gd name="T46" fmla="*/ 2124 w 2124"/>
              <a:gd name="T47" fmla="*/ 1327 h 2123"/>
              <a:gd name="T48" fmla="*/ 1726 w 2124"/>
              <a:gd name="T49" fmla="*/ 1327 h 2123"/>
              <a:gd name="T50" fmla="*/ 797 w 2124"/>
              <a:gd name="T51" fmla="*/ 1460 h 2123"/>
              <a:gd name="T52" fmla="*/ 797 w 2124"/>
              <a:gd name="T53" fmla="*/ 1592 h 2123"/>
              <a:gd name="T54" fmla="*/ 133 w 2124"/>
              <a:gd name="T55" fmla="*/ 1592 h 2123"/>
              <a:gd name="T56" fmla="*/ 133 w 2124"/>
              <a:gd name="T57" fmla="*/ 1460 h 2123"/>
              <a:gd name="T58" fmla="*/ 797 w 2124"/>
              <a:gd name="T59" fmla="*/ 1460 h 2123"/>
              <a:gd name="T60" fmla="*/ 797 w 2124"/>
              <a:gd name="T61" fmla="*/ 265 h 2123"/>
              <a:gd name="T62" fmla="*/ 797 w 2124"/>
              <a:gd name="T63" fmla="*/ 132 h 2123"/>
              <a:gd name="T64" fmla="*/ 1460 w 2124"/>
              <a:gd name="T65" fmla="*/ 132 h 2123"/>
              <a:gd name="T66" fmla="*/ 1460 w 2124"/>
              <a:gd name="T67" fmla="*/ 265 h 2123"/>
              <a:gd name="T68" fmla="*/ 797 w 2124"/>
              <a:gd name="T69" fmla="*/ 265 h 2123"/>
              <a:gd name="T70" fmla="*/ 1991 w 2124"/>
              <a:gd name="T71" fmla="*/ 1592 h 2123"/>
              <a:gd name="T72" fmla="*/ 1328 w 2124"/>
              <a:gd name="T73" fmla="*/ 1592 h 2123"/>
              <a:gd name="T74" fmla="*/ 1328 w 2124"/>
              <a:gd name="T75" fmla="*/ 1460 h 2123"/>
              <a:gd name="T76" fmla="*/ 1991 w 2124"/>
              <a:gd name="T77" fmla="*/ 1460 h 2123"/>
              <a:gd name="T78" fmla="*/ 1991 w 2124"/>
              <a:gd name="T79" fmla="*/ 1592 h 2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24" h="2123">
                <a:moveTo>
                  <a:pt x="1726" y="1327"/>
                </a:moveTo>
                <a:lnTo>
                  <a:pt x="1726" y="929"/>
                </a:lnTo>
                <a:lnTo>
                  <a:pt x="1195" y="929"/>
                </a:lnTo>
                <a:lnTo>
                  <a:pt x="1195" y="796"/>
                </a:lnTo>
                <a:lnTo>
                  <a:pt x="1593" y="796"/>
                </a:lnTo>
                <a:lnTo>
                  <a:pt x="1593" y="0"/>
                </a:lnTo>
                <a:lnTo>
                  <a:pt x="664" y="0"/>
                </a:lnTo>
                <a:lnTo>
                  <a:pt x="664" y="796"/>
                </a:lnTo>
                <a:lnTo>
                  <a:pt x="1062" y="796"/>
                </a:lnTo>
                <a:lnTo>
                  <a:pt x="1062" y="929"/>
                </a:lnTo>
                <a:lnTo>
                  <a:pt x="399" y="929"/>
                </a:lnTo>
                <a:lnTo>
                  <a:pt x="399" y="1327"/>
                </a:lnTo>
                <a:lnTo>
                  <a:pt x="0" y="1327"/>
                </a:lnTo>
                <a:lnTo>
                  <a:pt x="0" y="2123"/>
                </a:lnTo>
                <a:lnTo>
                  <a:pt x="930" y="2123"/>
                </a:lnTo>
                <a:lnTo>
                  <a:pt x="930" y="1327"/>
                </a:lnTo>
                <a:lnTo>
                  <a:pt x="531" y="1327"/>
                </a:lnTo>
                <a:lnTo>
                  <a:pt x="531" y="1061"/>
                </a:lnTo>
                <a:lnTo>
                  <a:pt x="1593" y="1061"/>
                </a:lnTo>
                <a:lnTo>
                  <a:pt x="1593" y="1327"/>
                </a:lnTo>
                <a:lnTo>
                  <a:pt x="1195" y="1327"/>
                </a:lnTo>
                <a:lnTo>
                  <a:pt x="1195" y="2123"/>
                </a:lnTo>
                <a:lnTo>
                  <a:pt x="2124" y="2123"/>
                </a:lnTo>
                <a:lnTo>
                  <a:pt x="2124" y="1327"/>
                </a:lnTo>
                <a:lnTo>
                  <a:pt x="1726" y="1327"/>
                </a:lnTo>
                <a:close/>
                <a:moveTo>
                  <a:pt x="797" y="1460"/>
                </a:moveTo>
                <a:lnTo>
                  <a:pt x="797" y="1592"/>
                </a:lnTo>
                <a:lnTo>
                  <a:pt x="133" y="1592"/>
                </a:lnTo>
                <a:lnTo>
                  <a:pt x="133" y="1460"/>
                </a:lnTo>
                <a:lnTo>
                  <a:pt x="797" y="1460"/>
                </a:lnTo>
                <a:close/>
                <a:moveTo>
                  <a:pt x="797" y="265"/>
                </a:moveTo>
                <a:lnTo>
                  <a:pt x="797" y="132"/>
                </a:lnTo>
                <a:lnTo>
                  <a:pt x="1460" y="132"/>
                </a:lnTo>
                <a:lnTo>
                  <a:pt x="1460" y="265"/>
                </a:lnTo>
                <a:lnTo>
                  <a:pt x="797" y="265"/>
                </a:lnTo>
                <a:close/>
                <a:moveTo>
                  <a:pt x="1991" y="1592"/>
                </a:moveTo>
                <a:lnTo>
                  <a:pt x="1328" y="1592"/>
                </a:lnTo>
                <a:lnTo>
                  <a:pt x="1328" y="1460"/>
                </a:lnTo>
                <a:lnTo>
                  <a:pt x="1991" y="1460"/>
                </a:lnTo>
                <a:lnTo>
                  <a:pt x="1991" y="15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id-ID"/>
          </a:p>
        </p:txBody>
      </p:sp>
      <p:sp>
        <p:nvSpPr>
          <p:cNvPr id="147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SP: Integrácia a orchestrácia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51176" y="1487250"/>
            <a:ext cx="872337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Zoznam organizácií, ktoré budú dotknuté realizáciou strategickej priority:</a:t>
            </a:r>
          </a:p>
          <a:p>
            <a:pPr algn="just"/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Úrad podpredsedu vlády SR pre investície a informatizáciu </a:t>
            </a: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centrálne riadenie a koordinácia, správca MUK – dátová časť ostatných úsekov, správca Centrálneho </a:t>
            </a:r>
            <a:r>
              <a:rPr lang="sk-SK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metainformačného</a:t>
            </a: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systému VS a dohľad nad procesmi registrovania a evidencie služieb,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Úrad vlády SR </a:t>
            </a: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správca komunikačnej s prístupovej časti MUK.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Národná agentúra pre sieťové a elektronické služby</a:t>
            </a: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– prevádzkovateľ ÚPVS, vybraných  spoločných modulov.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Ministerstvo vnútra SR </a:t>
            </a: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správca MUK – dátová časť vnútornej správy.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Orgány verejnej moci </a:t>
            </a: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správcovia referenčných registrov, základných číselníkov, zdrojových registrov, registrátori referenčných registrov, správcovia IS VS povinných používať hodnoty referenčných registrov a základných číselníkov a poskytovatelia a konzumenti aplikačných služieb v prostredí IISVS.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Nové roly: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Centrálna úroveň - Integračná kancelária VS SR </a:t>
            </a:r>
          </a:p>
          <a:p>
            <a:pPr marL="285750" indent="-285750" algn="just">
              <a:buFont typeface="Arial" charset="0"/>
              <a:buChar char="•"/>
            </a:pP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Rezortná úroveň - Integračný architekt / integrátor zodpovedný za riadenie aplikačných služieb rezortu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079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Predstavenie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94" name="Table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528807"/>
              </p:ext>
            </p:extLst>
          </p:nvPr>
        </p:nvGraphicFramePr>
        <p:xfrm>
          <a:off x="5732818" y="1600972"/>
          <a:ext cx="5112710" cy="47040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7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76619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1" kern="0" dirty="0" err="1"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Prehľad</a:t>
                      </a:r>
                      <a:endParaRPr lang="pt-PT" sz="1200" b="1" kern="0" dirty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E466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466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91571">
                <a:tc>
                  <a:txBody>
                    <a:bodyPr/>
                    <a:lstStyle/>
                    <a:p>
                      <a:pPr marL="182563" lvl="1" indent="-182563">
                        <a:spcBef>
                          <a:spcPts val="300"/>
                        </a:spcBef>
                        <a:buFont typeface="Arial" pitchFamily="34" charset="0"/>
                        <a:buNone/>
                      </a:pPr>
                      <a:r>
                        <a:rPr lang="pt-PT" sz="1100" b="1" dirty="0" err="1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Profil</a:t>
                      </a:r>
                      <a:endParaRPr lang="pt-PT" sz="1100" b="1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  <a:p>
                      <a:pPr marL="182563" indent="-182563" algn="l" defTabSz="914342" rtl="0" eaLnBrk="1" latinLnBrk="0" hangingPunct="1">
                        <a:spcBef>
                          <a:spcPts val="300"/>
                        </a:spcBef>
                        <a:buFont typeface="Arial" pitchFamily="34" charset="0"/>
                        <a:buChar char="•"/>
                      </a:pP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COO &amp;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Enterprise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Architect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v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spoločnosti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IPDAP GROUP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a.s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.,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pôsobiaci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primárne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v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odvetví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bankovníctva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a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eGovernmentu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.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Realizoval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niekoľko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projekov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v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Strednej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Európe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a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Ázií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v segmente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energetiky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bankovníctva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a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poisťovníctva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.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Momentálne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sa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zameriava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na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digitálnu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transformáciu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spoločností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a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tvorbu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inovatívnych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produktov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pomocou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efektívneho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prepojenia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podnikateľského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a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eGovernment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5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sektora</a:t>
                      </a:r>
                      <a:r>
                        <a:rPr lang="pt-PT" sz="105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(G2B).</a:t>
                      </a:r>
                      <a:endParaRPr lang="en-US" sz="1000" b="0" kern="1200" dirty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E466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E466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31107">
                <a:tc>
                  <a:txBody>
                    <a:bodyPr/>
                    <a:lstStyle/>
                    <a:p>
                      <a:pPr marL="182563" indent="-182563">
                        <a:spcBef>
                          <a:spcPts val="300"/>
                        </a:spcBef>
                        <a:buFont typeface="Arial" pitchFamily="34" charset="0"/>
                        <a:buChar char="•"/>
                      </a:pPr>
                      <a:r>
                        <a:rPr lang="en-US" sz="1050" b="1" dirty="0" err="1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Cerfifikácie</a:t>
                      </a:r>
                      <a:endParaRPr lang="en-US" sz="1050" b="1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  <a:p>
                      <a:pPr marL="357188" marR="0" lvl="1" indent="-174625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–"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The Open Group TOGAF 9</a:t>
                      </a:r>
                    </a:p>
                    <a:p>
                      <a:pPr marL="357188" marR="0" lvl="1" indent="-174625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–"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Open Group </a:t>
                      </a:r>
                      <a:r>
                        <a:rPr lang="en-US" sz="1000" b="0" dirty="0" err="1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ArchiMate</a:t>
                      </a:r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® 2</a:t>
                      </a:r>
                    </a:p>
                    <a:p>
                      <a:pPr marL="357188" lvl="1" indent="-174625">
                        <a:spcBef>
                          <a:spcPts val="300"/>
                        </a:spcBef>
                        <a:buFont typeface="Arial" pitchFamily="34" charset="0"/>
                        <a:buChar char="–"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OMG-Certified UML Professional (OCUP)</a:t>
                      </a:r>
                    </a:p>
                    <a:p>
                      <a:pPr marL="357188" lvl="1" indent="-174625">
                        <a:spcBef>
                          <a:spcPts val="300"/>
                        </a:spcBef>
                        <a:buFont typeface="Arial" pitchFamily="34" charset="0"/>
                        <a:buChar char="–"/>
                      </a:pPr>
                      <a:r>
                        <a:rPr lang="en-US" sz="1000" b="0" baseline="0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CompTIA Cloud Essentials</a:t>
                      </a:r>
                    </a:p>
                    <a:p>
                      <a:pPr marL="182563" lvl="1" indent="-182563" algn="l" defTabSz="914342" rtl="0" eaLnBrk="1" latinLnBrk="0" hangingPunct="1">
                        <a:spcBef>
                          <a:spcPts val="300"/>
                        </a:spcBef>
                        <a:buFont typeface="Arial" pitchFamily="34" charset="0"/>
                        <a:buChar char="•"/>
                        <a:defRPr/>
                      </a:pPr>
                      <a:r>
                        <a:rPr lang="pt-PT" sz="1050" b="1" kern="120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Znalosti</a:t>
                      </a:r>
                      <a:endParaRPr lang="pt-PT" sz="1050" b="1" kern="1200" dirty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marL="357188" lvl="1" indent="-174625" algn="l" defTabSz="914342" rtl="0" eaLnBrk="1" latinLnBrk="0" hangingPunct="1">
                        <a:spcBef>
                          <a:spcPts val="300"/>
                        </a:spcBef>
                        <a:buFont typeface="Arial" pitchFamily="34" charset="0"/>
                        <a:buChar char="–"/>
                        <a:defRPr/>
                      </a:pPr>
                      <a:r>
                        <a:rPr lang="en-US" sz="1000" b="0" kern="120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Modelovanie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– UML, BPMN, </a:t>
                      </a:r>
                      <a:r>
                        <a:rPr lang="en-US" sz="1000" b="0" kern="120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ArchiMate</a:t>
                      </a:r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000" b="0" kern="120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BizzDesign</a:t>
                      </a:r>
                      <a:r>
                        <a:rPr lang="en-US" sz="10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Architect, </a:t>
                      </a:r>
                      <a:r>
                        <a:rPr lang="en-US" sz="1000" b="0" kern="1200" baseline="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Sparx</a:t>
                      </a:r>
                      <a:r>
                        <a:rPr lang="en-US" sz="1000" b="0" kern="1200" baseline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EA</a:t>
                      </a:r>
                      <a:endParaRPr lang="pt-PT" sz="1000" b="0" kern="1200" dirty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marL="357188" lvl="1" indent="-174625" algn="l" defTabSz="914342" rtl="0" eaLnBrk="1" latinLnBrk="0" hangingPunct="1">
                        <a:spcBef>
                          <a:spcPts val="300"/>
                        </a:spcBef>
                        <a:buFont typeface="Arial" pitchFamily="34" charset="0"/>
                        <a:buChar char="–"/>
                        <a:defRPr/>
                      </a:pPr>
                      <a:r>
                        <a:rPr lang="pt-PT" sz="1000" b="0" kern="120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Programovanie</a:t>
                      </a:r>
                      <a:r>
                        <a:rPr lang="pt-PT" sz="1000" b="0" kern="120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– PL/SQL, C, C++, Groovy, Java, GEL</a:t>
                      </a:r>
                    </a:p>
                    <a:p>
                      <a:pPr marL="357188" lvl="1" indent="-174625" algn="l" defTabSz="914342" rtl="0" eaLnBrk="1" latinLnBrk="0" hangingPunct="1">
                        <a:spcBef>
                          <a:spcPts val="300"/>
                        </a:spcBef>
                        <a:buFont typeface="Arial" pitchFamily="34" charset="0"/>
                        <a:buChar char="–"/>
                        <a:defRPr/>
                      </a:pPr>
                      <a:r>
                        <a:rPr lang="pt-PT" sz="1000" b="0" kern="120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Platformy</a:t>
                      </a:r>
                      <a:r>
                        <a:rPr lang="pt-PT" sz="1000" b="0" kern="120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&amp; SW – SAP MM, PM, QM, IBM BPM, PI </a:t>
                      </a:r>
                      <a:r>
                        <a:rPr lang="pt-PT" sz="1000" b="0" kern="120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OSIsoft</a:t>
                      </a:r>
                      <a:r>
                        <a:rPr lang="pt-PT" sz="1000" b="0" kern="120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00" b="0" kern="120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Asset</a:t>
                      </a:r>
                      <a:r>
                        <a:rPr lang="pt-PT" sz="1000" b="0" kern="120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Framework, CA </a:t>
                      </a:r>
                      <a:r>
                        <a:rPr lang="pt-PT" sz="1000" b="0" kern="1200" dirty="0" err="1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Clarity</a:t>
                      </a:r>
                      <a:endParaRPr lang="pt-PT" sz="1000" b="0" kern="1200" dirty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E466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E466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99065">
                <a:tc>
                  <a:txBody>
                    <a:bodyPr/>
                    <a:lstStyle/>
                    <a:p>
                      <a:pPr marL="182563" marR="0" lvl="1" indent="-182563" algn="l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100" b="1" dirty="0" err="1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Vzdelanie</a:t>
                      </a:r>
                      <a:endParaRPr lang="pt-PT" sz="1100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  <a:p>
                      <a:pPr marL="182563" indent="-182563">
                        <a:spcBef>
                          <a:spcPts val="300"/>
                        </a:spcBef>
                        <a:buFont typeface="Arial" pitchFamily="34" charset="0"/>
                        <a:buChar char="•"/>
                      </a:pPr>
                      <a:r>
                        <a:rPr lang="sk-SK" sz="1050" b="0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Ekonomická Univerzita</a:t>
                      </a:r>
                      <a:r>
                        <a:rPr lang="sk-SK" sz="1050" b="0" baseline="0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 v Bratislave,</a:t>
                      </a:r>
                      <a:endParaRPr lang="sk-SK" sz="1050" b="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  <a:p>
                      <a:pPr marL="357188" lvl="1" indent="-174625">
                        <a:spcBef>
                          <a:spcPts val="300"/>
                        </a:spcBef>
                        <a:buFont typeface="Arial" pitchFamily="34" charset="0"/>
                        <a:buChar char="–"/>
                      </a:pPr>
                      <a:r>
                        <a:rPr lang="sk-SK" sz="1000" b="0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Manažérske</a:t>
                      </a:r>
                      <a:r>
                        <a:rPr lang="sk-SK" sz="1000" b="0" baseline="0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 rozhodovanie a IT</a:t>
                      </a:r>
                      <a:r>
                        <a:rPr lang="sk-SK" sz="1000" b="0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, Operačný výskum a </a:t>
                      </a:r>
                      <a:r>
                        <a:rPr lang="sk-SK" sz="1000" b="0" dirty="0" err="1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Ekonometria</a:t>
                      </a:r>
                      <a:endParaRPr lang="sk-SK" sz="1050" b="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E466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4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95" name="Table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187832"/>
              </p:ext>
            </p:extLst>
          </p:nvPr>
        </p:nvGraphicFramePr>
        <p:xfrm>
          <a:off x="2260690" y="1600972"/>
          <a:ext cx="3186474" cy="98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73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491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160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  <a:defRPr/>
                      </a:pPr>
                      <a:r>
                        <a:rPr kumimoji="0" lang="pt-PT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 Narrow" pitchFamily="34" charset="0"/>
                          <a:ea typeface="+mn-ea"/>
                          <a:cs typeface="+mn-cs"/>
                        </a:rPr>
                        <a:t>Meno</a:t>
                      </a:r>
                    </a:p>
                  </a:txBody>
                  <a:tcPr marL="72000" marR="36000" marT="36000" marB="3600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F1F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46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6464300" algn="r"/>
                        </a:tabLst>
                        <a:defRPr/>
                      </a:pPr>
                      <a:r>
                        <a:rPr lang="pt-PT" sz="1200" b="1" kern="1200" noProof="0" dirty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Ing. Tomas Revaj</a:t>
                      </a:r>
                    </a:p>
                  </a:txBody>
                  <a:tcPr marL="72000" marR="36000" marT="36000" marB="3600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E466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E466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8040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1200" b="1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Pozícia</a:t>
                      </a:r>
                      <a:endParaRPr lang="pt-PT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72000" marR="36000" marT="36000" marB="3600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F1F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F1F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466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COO &amp; </a:t>
                      </a:r>
                      <a:r>
                        <a:rPr lang="pt-PT" sz="1200" b="0" dirty="0" err="1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Architekt</a:t>
                      </a:r>
                      <a:endParaRPr lang="pt-PT" sz="1200" b="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72000" marR="36000" marT="36000" marB="3600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E466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E466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8040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1200" b="1" dirty="0" err="1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Kontakt</a:t>
                      </a:r>
                      <a:endParaRPr lang="pt-PT" sz="1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 pitchFamily="34" charset="0"/>
                      </a:endParaRPr>
                    </a:p>
                  </a:txBody>
                  <a:tcPr marL="72000" marR="36000" marT="36000" marB="3600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F1F6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466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1200" b="0" dirty="0" err="1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tomas.revaj@ipdapgroup.com</a:t>
                      </a:r>
                      <a:r>
                        <a:rPr lang="pt-PT" sz="1200" b="0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;</a:t>
                      </a:r>
                      <a:r>
                        <a:rPr lang="pt-PT" sz="1200" b="0" baseline="0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 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PT" sz="1200" b="0" baseline="0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+421 911 372 832</a:t>
                      </a:r>
                      <a:endParaRPr lang="pt-PT" sz="1200" b="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72000" marR="36000" marT="36000" marB="3600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E466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E466A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96" name="Picture 8" descr="no_foto_peq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7522" y="1555896"/>
            <a:ext cx="997514" cy="113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" name="Picture 96" descr="tomas_revaj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1406" y="1637486"/>
            <a:ext cx="788294" cy="914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" name="TextBox 98"/>
          <p:cNvSpPr txBox="1"/>
          <p:nvPr/>
        </p:nvSpPr>
        <p:spPr>
          <a:xfrm>
            <a:off x="2154770" y="2893490"/>
            <a:ext cx="2047099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sk-SK" sz="1400" b="1" dirty="0">
                <a:hlinkClick r:id="rId5"/>
              </a:rPr>
              <a:t>www.ipdapgroup.com</a:t>
            </a:r>
            <a:endParaRPr lang="sk-SK" sz="1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9476" y="3384111"/>
            <a:ext cx="4537688" cy="22331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55500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1"/>
          <p:cNvSpPr>
            <a:spLocks/>
          </p:cNvSpPr>
          <p:nvPr/>
        </p:nvSpPr>
        <p:spPr bwMode="auto">
          <a:xfrm>
            <a:off x="2054474" y="1487250"/>
            <a:ext cx="179061" cy="1399775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7BB8E1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48648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7BB8E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5" name="Freeform 101"/>
          <p:cNvSpPr>
            <a:spLocks noEditPoints="1"/>
          </p:cNvSpPr>
          <p:nvPr/>
        </p:nvSpPr>
        <p:spPr bwMode="auto">
          <a:xfrm>
            <a:off x="860029" y="1897035"/>
            <a:ext cx="441515" cy="433701"/>
          </a:xfrm>
          <a:custGeom>
            <a:avLst/>
            <a:gdLst>
              <a:gd name="T0" fmla="*/ 61 w 61"/>
              <a:gd name="T1" fmla="*/ 4 h 60"/>
              <a:gd name="T2" fmla="*/ 57 w 61"/>
              <a:gd name="T3" fmla="*/ 0 h 60"/>
              <a:gd name="T4" fmla="*/ 47 w 61"/>
              <a:gd name="T5" fmla="*/ 11 h 60"/>
              <a:gd name="T6" fmla="*/ 28 w 61"/>
              <a:gd name="T7" fmla="*/ 4 h 60"/>
              <a:gd name="T8" fmla="*/ 0 w 61"/>
              <a:gd name="T9" fmla="*/ 32 h 60"/>
              <a:gd name="T10" fmla="*/ 28 w 61"/>
              <a:gd name="T11" fmla="*/ 60 h 60"/>
              <a:gd name="T12" fmla="*/ 56 w 61"/>
              <a:gd name="T13" fmla="*/ 32 h 60"/>
              <a:gd name="T14" fmla="*/ 51 w 61"/>
              <a:gd name="T15" fmla="*/ 17 h 60"/>
              <a:gd name="T16" fmla="*/ 61 w 61"/>
              <a:gd name="T17" fmla="*/ 4 h 60"/>
              <a:gd name="T18" fmla="*/ 52 w 61"/>
              <a:gd name="T19" fmla="*/ 32 h 60"/>
              <a:gd name="T20" fmla="*/ 28 w 61"/>
              <a:gd name="T21" fmla="*/ 56 h 60"/>
              <a:gd name="T22" fmla="*/ 4 w 61"/>
              <a:gd name="T23" fmla="*/ 32 h 60"/>
              <a:gd name="T24" fmla="*/ 28 w 61"/>
              <a:gd name="T25" fmla="*/ 8 h 60"/>
              <a:gd name="T26" fmla="*/ 44 w 61"/>
              <a:gd name="T27" fmla="*/ 14 h 60"/>
              <a:gd name="T28" fmla="*/ 27 w 61"/>
              <a:gd name="T29" fmla="*/ 34 h 60"/>
              <a:gd name="T30" fmla="*/ 14 w 61"/>
              <a:gd name="T31" fmla="*/ 21 h 60"/>
              <a:gd name="T32" fmla="*/ 10 w 61"/>
              <a:gd name="T33" fmla="*/ 30 h 60"/>
              <a:gd name="T34" fmla="*/ 23 w 61"/>
              <a:gd name="T35" fmla="*/ 45 h 60"/>
              <a:gd name="T36" fmla="*/ 26 w 61"/>
              <a:gd name="T37" fmla="*/ 49 h 60"/>
              <a:gd name="T38" fmla="*/ 29 w 61"/>
              <a:gd name="T39" fmla="*/ 45 h 60"/>
              <a:gd name="T40" fmla="*/ 49 w 61"/>
              <a:gd name="T41" fmla="*/ 20 h 60"/>
              <a:gd name="T42" fmla="*/ 52 w 61"/>
              <a:gd name="T43" fmla="*/ 3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" h="60">
                <a:moveTo>
                  <a:pt x="61" y="4"/>
                </a:moveTo>
                <a:cubicBezTo>
                  <a:pt x="57" y="0"/>
                  <a:pt x="57" y="0"/>
                  <a:pt x="57" y="0"/>
                </a:cubicBezTo>
                <a:cubicBezTo>
                  <a:pt x="47" y="11"/>
                  <a:pt x="47" y="11"/>
                  <a:pt x="47" y="11"/>
                </a:cubicBezTo>
                <a:cubicBezTo>
                  <a:pt x="42" y="7"/>
                  <a:pt x="35" y="4"/>
                  <a:pt x="28" y="4"/>
                </a:cubicBezTo>
                <a:cubicBezTo>
                  <a:pt x="12" y="4"/>
                  <a:pt x="0" y="16"/>
                  <a:pt x="0" y="32"/>
                </a:cubicBezTo>
                <a:cubicBezTo>
                  <a:pt x="0" y="47"/>
                  <a:pt x="12" y="60"/>
                  <a:pt x="28" y="60"/>
                </a:cubicBezTo>
                <a:cubicBezTo>
                  <a:pt x="43" y="60"/>
                  <a:pt x="56" y="47"/>
                  <a:pt x="56" y="32"/>
                </a:cubicBezTo>
                <a:cubicBezTo>
                  <a:pt x="56" y="26"/>
                  <a:pt x="54" y="21"/>
                  <a:pt x="51" y="17"/>
                </a:cubicBezTo>
                <a:lnTo>
                  <a:pt x="61" y="4"/>
                </a:lnTo>
                <a:close/>
                <a:moveTo>
                  <a:pt x="52" y="32"/>
                </a:moveTo>
                <a:cubicBezTo>
                  <a:pt x="52" y="45"/>
                  <a:pt x="41" y="56"/>
                  <a:pt x="28" y="56"/>
                </a:cubicBezTo>
                <a:cubicBezTo>
                  <a:pt x="14" y="56"/>
                  <a:pt x="4" y="45"/>
                  <a:pt x="4" y="32"/>
                </a:cubicBezTo>
                <a:cubicBezTo>
                  <a:pt x="4" y="19"/>
                  <a:pt x="14" y="8"/>
                  <a:pt x="28" y="8"/>
                </a:cubicBezTo>
                <a:cubicBezTo>
                  <a:pt x="34" y="8"/>
                  <a:pt x="40" y="10"/>
                  <a:pt x="44" y="14"/>
                </a:cubicBezTo>
                <a:cubicBezTo>
                  <a:pt x="27" y="34"/>
                  <a:pt x="27" y="34"/>
                  <a:pt x="27" y="34"/>
                </a:cubicBezTo>
                <a:cubicBezTo>
                  <a:pt x="14" y="21"/>
                  <a:pt x="14" y="21"/>
                  <a:pt x="14" y="21"/>
                </a:cubicBezTo>
                <a:cubicBezTo>
                  <a:pt x="10" y="30"/>
                  <a:pt x="10" y="30"/>
                  <a:pt x="10" y="30"/>
                </a:cubicBezTo>
                <a:cubicBezTo>
                  <a:pt x="23" y="45"/>
                  <a:pt x="23" y="45"/>
                  <a:pt x="23" y="45"/>
                </a:cubicBezTo>
                <a:cubicBezTo>
                  <a:pt x="26" y="49"/>
                  <a:pt x="26" y="49"/>
                  <a:pt x="26" y="49"/>
                </a:cubicBezTo>
                <a:cubicBezTo>
                  <a:pt x="29" y="45"/>
                  <a:pt x="29" y="45"/>
                  <a:pt x="29" y="45"/>
                </a:cubicBezTo>
                <a:cubicBezTo>
                  <a:pt x="49" y="20"/>
                  <a:pt x="49" y="20"/>
                  <a:pt x="49" y="20"/>
                </a:cubicBezTo>
                <a:cubicBezTo>
                  <a:pt x="51" y="24"/>
                  <a:pt x="52" y="28"/>
                  <a:pt x="52" y="3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" name="TextBox 228"/>
          <p:cNvSpPr txBox="1"/>
          <p:nvPr/>
        </p:nvSpPr>
        <p:spPr>
          <a:xfrm>
            <a:off x="600407" y="2403048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Stratégia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7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SP: Integrácia a orchestrácia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51176" y="1487250"/>
            <a:ext cx="872337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Voľba rámca integrácie a orchestrácie v prostredí VS: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 prípade vzorov integrácie pomocou služieb sa jedná o podporu: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sk-SK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mikroslužby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</a:t>
            </a:r>
            <a:r>
              <a:rPr lang="sk-SK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WebAPI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),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synchrónne SOA služby,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asynchrónne SOA služby,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distribúcia udalosti (</a:t>
            </a:r>
            <a:r>
              <a:rPr lang="sk-SK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publish-subscribe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).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 prípade vzorov orchestrácie služieb sa jedná o podporu: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kompozitné služby (</a:t>
            </a:r>
            <a:r>
              <a:rPr lang="sk-SK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bezstavové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orchestrácie),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BPM (stavové orchestrácie).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Voľba alternatívy organizačného zabezpečenia Integračnej kancelárie verejnej správy: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Výberom alternatívy centrálnej IK VS sa novelou zákona o e-</a:t>
            </a:r>
            <a:r>
              <a:rPr lang="sk-SK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Governmente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nahrádza Modul úradnej komunikácie novým </a:t>
            </a:r>
            <a:r>
              <a:rPr lang="sk-SK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modulom procesnej integrácie a integrácie údajov 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 </a:t>
            </a:r>
            <a:r>
              <a:rPr lang="sk-SK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org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časťami: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Integračná kancelária VS SR – Interakčná časť, </a:t>
            </a:r>
            <a:r>
              <a:rPr lang="sk-SK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Orchestračná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časť, Integračná časť,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Dátová kancelária VS SR – Dátová časť (</a:t>
            </a:r>
            <a:r>
              <a:rPr lang="sk-SK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t.j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platforma integrácie údajov).</a:t>
            </a:r>
          </a:p>
          <a:p>
            <a:pPr lvl="1" algn="just"/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6818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9"/>
          <p:cNvSpPr>
            <a:spLocks/>
          </p:cNvSpPr>
          <p:nvPr/>
        </p:nvSpPr>
        <p:spPr bwMode="auto">
          <a:xfrm>
            <a:off x="2052789" y="1487250"/>
            <a:ext cx="182504" cy="1399775"/>
          </a:xfrm>
          <a:custGeom>
            <a:avLst/>
            <a:gdLst>
              <a:gd name="T0" fmla="*/ 54 w 82"/>
              <a:gd name="T1" fmla="*/ 575 h 628"/>
              <a:gd name="T2" fmla="*/ 54 w 82"/>
              <a:gd name="T3" fmla="*/ 0 h 628"/>
              <a:gd name="T4" fmla="*/ 0 w 82"/>
              <a:gd name="T5" fmla="*/ 11 h 628"/>
              <a:gd name="T6" fmla="*/ 0 w 82"/>
              <a:gd name="T7" fmla="*/ 628 h 628"/>
              <a:gd name="T8" fmla="*/ 54 w 82"/>
              <a:gd name="T9" fmla="*/ 617 h 628"/>
              <a:gd name="T10" fmla="*/ 54 w 82"/>
              <a:gd name="T11" fmla="*/ 617 h 628"/>
              <a:gd name="T12" fmla="*/ 80 w 82"/>
              <a:gd name="T13" fmla="*/ 587 h 628"/>
              <a:gd name="T14" fmla="*/ 54 w 82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2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9FCBE9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48684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9FCBE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" name="Freeform 98"/>
          <p:cNvSpPr>
            <a:spLocks noEditPoints="1"/>
          </p:cNvSpPr>
          <p:nvPr/>
        </p:nvSpPr>
        <p:spPr bwMode="auto">
          <a:xfrm>
            <a:off x="3456838" y="1834068"/>
            <a:ext cx="232480" cy="115263"/>
          </a:xfrm>
          <a:custGeom>
            <a:avLst/>
            <a:gdLst>
              <a:gd name="T0" fmla="*/ 32 w 32"/>
              <a:gd name="T1" fmla="*/ 8 h 16"/>
              <a:gd name="T2" fmla="*/ 24 w 32"/>
              <a:gd name="T3" fmla="*/ 8 h 16"/>
              <a:gd name="T4" fmla="*/ 16 w 32"/>
              <a:gd name="T5" fmla="*/ 0 h 16"/>
              <a:gd name="T6" fmla="*/ 8 w 32"/>
              <a:gd name="T7" fmla="*/ 8 h 16"/>
              <a:gd name="T8" fmla="*/ 0 w 32"/>
              <a:gd name="T9" fmla="*/ 8 h 16"/>
              <a:gd name="T10" fmla="*/ 0 w 32"/>
              <a:gd name="T11" fmla="*/ 16 h 16"/>
              <a:gd name="T12" fmla="*/ 32 w 32"/>
              <a:gd name="T13" fmla="*/ 16 h 16"/>
              <a:gd name="T14" fmla="*/ 32 w 32"/>
              <a:gd name="T15" fmla="*/ 8 h 16"/>
              <a:gd name="T16" fmla="*/ 16 w 32"/>
              <a:gd name="T17" fmla="*/ 12 h 16"/>
              <a:gd name="T18" fmla="*/ 12 w 32"/>
              <a:gd name="T19" fmla="*/ 8 h 16"/>
              <a:gd name="T20" fmla="*/ 16 w 32"/>
              <a:gd name="T21" fmla="*/ 4 h 16"/>
              <a:gd name="T22" fmla="*/ 20 w 32"/>
              <a:gd name="T23" fmla="*/ 8 h 16"/>
              <a:gd name="T24" fmla="*/ 16 w 32"/>
              <a:gd name="T25" fmla="*/ 1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16">
                <a:moveTo>
                  <a:pt x="32" y="8"/>
                </a:move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ubicBezTo>
                  <a:pt x="12" y="0"/>
                  <a:pt x="8" y="4"/>
                  <a:pt x="8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6"/>
                  <a:pt x="0" y="16"/>
                  <a:pt x="0" y="16"/>
                </a:cubicBezTo>
                <a:cubicBezTo>
                  <a:pt x="32" y="16"/>
                  <a:pt x="32" y="16"/>
                  <a:pt x="32" y="16"/>
                </a:cubicBezTo>
                <a:lnTo>
                  <a:pt x="32" y="8"/>
                </a:lnTo>
                <a:close/>
                <a:moveTo>
                  <a:pt x="16" y="12"/>
                </a:moveTo>
                <a:cubicBezTo>
                  <a:pt x="14" y="12"/>
                  <a:pt x="12" y="10"/>
                  <a:pt x="12" y="8"/>
                </a:cubicBezTo>
                <a:cubicBezTo>
                  <a:pt x="12" y="6"/>
                  <a:pt x="14" y="4"/>
                  <a:pt x="16" y="4"/>
                </a:cubicBezTo>
                <a:cubicBezTo>
                  <a:pt x="18" y="4"/>
                  <a:pt x="20" y="6"/>
                  <a:pt x="20" y="8"/>
                </a:cubicBezTo>
                <a:cubicBezTo>
                  <a:pt x="20" y="10"/>
                  <a:pt x="18" y="12"/>
                  <a:pt x="16" y="1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" name="TextBox 229"/>
          <p:cNvSpPr txBox="1"/>
          <p:nvPr/>
        </p:nvSpPr>
        <p:spPr>
          <a:xfrm>
            <a:off x="155036" y="2403048"/>
            <a:ext cx="17684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600" b="1" kern="0" dirty="0">
                <a:solidFill>
                  <a:prstClr val="white"/>
                </a:solidFill>
              </a:rPr>
              <a:t>Biznis a</a:t>
            </a:r>
            <a:r>
              <a:rPr kumimoji="0" lang="sk-SK" sz="16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rchitektúra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136" name="Group 54"/>
          <p:cNvGrpSpPr/>
          <p:nvPr/>
        </p:nvGrpSpPr>
        <p:grpSpPr>
          <a:xfrm>
            <a:off x="777600" y="2045368"/>
            <a:ext cx="523301" cy="295020"/>
            <a:chOff x="3175" y="1588"/>
            <a:chExt cx="2427288" cy="1368425"/>
          </a:xfrm>
          <a:solidFill>
            <a:schemeClr val="bg1"/>
          </a:solidFill>
        </p:grpSpPr>
        <p:sp>
          <p:nvSpPr>
            <p:cNvPr id="137" name="Freeform 5"/>
            <p:cNvSpPr>
              <a:spLocks noEditPoints="1"/>
            </p:cNvSpPr>
            <p:nvPr/>
          </p:nvSpPr>
          <p:spPr bwMode="auto">
            <a:xfrm>
              <a:off x="3175" y="1588"/>
              <a:ext cx="2427288" cy="1368425"/>
            </a:xfrm>
            <a:custGeom>
              <a:avLst/>
              <a:gdLst>
                <a:gd name="T0" fmla="*/ 1434 w 1529"/>
                <a:gd name="T1" fmla="*/ 288 h 862"/>
                <a:gd name="T2" fmla="*/ 1434 w 1529"/>
                <a:gd name="T3" fmla="*/ 0 h 862"/>
                <a:gd name="T4" fmla="*/ 0 w 1529"/>
                <a:gd name="T5" fmla="*/ 0 h 862"/>
                <a:gd name="T6" fmla="*/ 0 w 1529"/>
                <a:gd name="T7" fmla="*/ 862 h 862"/>
                <a:gd name="T8" fmla="*/ 1434 w 1529"/>
                <a:gd name="T9" fmla="*/ 862 h 862"/>
                <a:gd name="T10" fmla="*/ 1434 w 1529"/>
                <a:gd name="T11" fmla="*/ 671 h 862"/>
                <a:gd name="T12" fmla="*/ 1529 w 1529"/>
                <a:gd name="T13" fmla="*/ 671 h 862"/>
                <a:gd name="T14" fmla="*/ 1529 w 1529"/>
                <a:gd name="T15" fmla="*/ 288 h 862"/>
                <a:gd name="T16" fmla="*/ 1434 w 1529"/>
                <a:gd name="T17" fmla="*/ 288 h 862"/>
                <a:gd name="T18" fmla="*/ 1241 w 1529"/>
                <a:gd name="T19" fmla="*/ 671 h 862"/>
                <a:gd name="T20" fmla="*/ 192 w 1529"/>
                <a:gd name="T21" fmla="*/ 671 h 862"/>
                <a:gd name="T22" fmla="*/ 192 w 1529"/>
                <a:gd name="T23" fmla="*/ 190 h 862"/>
                <a:gd name="T24" fmla="*/ 1241 w 1529"/>
                <a:gd name="T25" fmla="*/ 190 h 862"/>
                <a:gd name="T26" fmla="*/ 1241 w 1529"/>
                <a:gd name="T27" fmla="*/ 671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29" h="862">
                  <a:moveTo>
                    <a:pt x="1434" y="288"/>
                  </a:moveTo>
                  <a:lnTo>
                    <a:pt x="1434" y="0"/>
                  </a:lnTo>
                  <a:lnTo>
                    <a:pt x="0" y="0"/>
                  </a:lnTo>
                  <a:lnTo>
                    <a:pt x="0" y="862"/>
                  </a:lnTo>
                  <a:lnTo>
                    <a:pt x="1434" y="862"/>
                  </a:lnTo>
                  <a:lnTo>
                    <a:pt x="1434" y="671"/>
                  </a:lnTo>
                  <a:lnTo>
                    <a:pt x="1529" y="671"/>
                  </a:lnTo>
                  <a:lnTo>
                    <a:pt x="1529" y="288"/>
                  </a:lnTo>
                  <a:lnTo>
                    <a:pt x="1434" y="288"/>
                  </a:lnTo>
                  <a:close/>
                  <a:moveTo>
                    <a:pt x="1241" y="671"/>
                  </a:moveTo>
                  <a:lnTo>
                    <a:pt x="192" y="671"/>
                  </a:lnTo>
                  <a:lnTo>
                    <a:pt x="192" y="190"/>
                  </a:lnTo>
                  <a:lnTo>
                    <a:pt x="1241" y="190"/>
                  </a:lnTo>
                  <a:lnTo>
                    <a:pt x="1241" y="6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/>
            </a:p>
          </p:txBody>
        </p:sp>
        <p:sp>
          <p:nvSpPr>
            <p:cNvPr id="138" name="Freeform 6"/>
            <p:cNvSpPr>
              <a:spLocks/>
            </p:cNvSpPr>
            <p:nvPr/>
          </p:nvSpPr>
          <p:spPr bwMode="auto">
            <a:xfrm>
              <a:off x="458788" y="458788"/>
              <a:ext cx="908050" cy="454025"/>
            </a:xfrm>
            <a:custGeom>
              <a:avLst/>
              <a:gdLst>
                <a:gd name="T0" fmla="*/ 287 w 572"/>
                <a:gd name="T1" fmla="*/ 0 h 286"/>
                <a:gd name="T2" fmla="*/ 0 w 572"/>
                <a:gd name="T3" fmla="*/ 0 h 286"/>
                <a:gd name="T4" fmla="*/ 0 w 572"/>
                <a:gd name="T5" fmla="*/ 286 h 286"/>
                <a:gd name="T6" fmla="*/ 572 w 572"/>
                <a:gd name="T7" fmla="*/ 286 h 286"/>
                <a:gd name="T8" fmla="*/ 287 w 572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2" h="286">
                  <a:moveTo>
                    <a:pt x="287" y="0"/>
                  </a:moveTo>
                  <a:lnTo>
                    <a:pt x="0" y="0"/>
                  </a:lnTo>
                  <a:lnTo>
                    <a:pt x="0" y="286"/>
                  </a:lnTo>
                  <a:lnTo>
                    <a:pt x="572" y="286"/>
                  </a:lnTo>
                  <a:lnTo>
                    <a:pt x="2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/>
            </a:p>
          </p:txBody>
        </p:sp>
      </p:grpSp>
      <p:sp>
        <p:nvSpPr>
          <p:cNvPr id="147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SP: Integrácia a orchestrácia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97480" y="1690688"/>
            <a:ext cx="78609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V rámci koordinačných aktivít bude zriadená integračná kancelária VS, ktorá bude primárne pokrývať nasledujúce funkcie:</a:t>
            </a:r>
          </a:p>
          <a:p>
            <a:endParaRPr lang="sk-SK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/>
              <a:t>vytváranie metodík a návodov pre servisnú integráciu a orchestráciu,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/>
              <a:t>vykonávať kontrolu integračných aktivít poskytovateľov a konzumentov na jednotlivých projektoch,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/>
              <a:t>vykonávať riešenie konfliktov počas integračných zámerov,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/>
              <a:t>vykonávať záväzný výklad legislatívy pri problematických integráciách.</a:t>
            </a:r>
          </a:p>
          <a:p>
            <a:endParaRPr lang="sk-SK" dirty="0"/>
          </a:p>
        </p:txBody>
      </p:sp>
      <p:pic>
        <p:nvPicPr>
          <p:cNvPr id="13" name="Picture 12"/>
          <p:cNvPicPr/>
          <p:nvPr/>
        </p:nvPicPr>
        <p:blipFill>
          <a:blip r:embed="rId3"/>
          <a:stretch>
            <a:fillRect/>
          </a:stretch>
        </p:blipFill>
        <p:spPr>
          <a:xfrm>
            <a:off x="1071593" y="4276011"/>
            <a:ext cx="10477974" cy="1640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4843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9"/>
          <p:cNvSpPr>
            <a:spLocks/>
          </p:cNvSpPr>
          <p:nvPr/>
        </p:nvSpPr>
        <p:spPr bwMode="auto">
          <a:xfrm>
            <a:off x="2052789" y="1487250"/>
            <a:ext cx="182504" cy="1399775"/>
          </a:xfrm>
          <a:custGeom>
            <a:avLst/>
            <a:gdLst>
              <a:gd name="T0" fmla="*/ 54 w 82"/>
              <a:gd name="T1" fmla="*/ 575 h 628"/>
              <a:gd name="T2" fmla="*/ 54 w 82"/>
              <a:gd name="T3" fmla="*/ 0 h 628"/>
              <a:gd name="T4" fmla="*/ 0 w 82"/>
              <a:gd name="T5" fmla="*/ 11 h 628"/>
              <a:gd name="T6" fmla="*/ 0 w 82"/>
              <a:gd name="T7" fmla="*/ 628 h 628"/>
              <a:gd name="T8" fmla="*/ 54 w 82"/>
              <a:gd name="T9" fmla="*/ 617 h 628"/>
              <a:gd name="T10" fmla="*/ 54 w 82"/>
              <a:gd name="T11" fmla="*/ 617 h 628"/>
              <a:gd name="T12" fmla="*/ 80 w 82"/>
              <a:gd name="T13" fmla="*/ 587 h 628"/>
              <a:gd name="T14" fmla="*/ 54 w 82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2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9FCBE9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48684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9FCBE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" name="Freeform 98"/>
          <p:cNvSpPr>
            <a:spLocks noEditPoints="1"/>
          </p:cNvSpPr>
          <p:nvPr/>
        </p:nvSpPr>
        <p:spPr bwMode="auto">
          <a:xfrm>
            <a:off x="3456838" y="1834068"/>
            <a:ext cx="232480" cy="115263"/>
          </a:xfrm>
          <a:custGeom>
            <a:avLst/>
            <a:gdLst>
              <a:gd name="T0" fmla="*/ 32 w 32"/>
              <a:gd name="T1" fmla="*/ 8 h 16"/>
              <a:gd name="T2" fmla="*/ 24 w 32"/>
              <a:gd name="T3" fmla="*/ 8 h 16"/>
              <a:gd name="T4" fmla="*/ 16 w 32"/>
              <a:gd name="T5" fmla="*/ 0 h 16"/>
              <a:gd name="T6" fmla="*/ 8 w 32"/>
              <a:gd name="T7" fmla="*/ 8 h 16"/>
              <a:gd name="T8" fmla="*/ 0 w 32"/>
              <a:gd name="T9" fmla="*/ 8 h 16"/>
              <a:gd name="T10" fmla="*/ 0 w 32"/>
              <a:gd name="T11" fmla="*/ 16 h 16"/>
              <a:gd name="T12" fmla="*/ 32 w 32"/>
              <a:gd name="T13" fmla="*/ 16 h 16"/>
              <a:gd name="T14" fmla="*/ 32 w 32"/>
              <a:gd name="T15" fmla="*/ 8 h 16"/>
              <a:gd name="T16" fmla="*/ 16 w 32"/>
              <a:gd name="T17" fmla="*/ 12 h 16"/>
              <a:gd name="T18" fmla="*/ 12 w 32"/>
              <a:gd name="T19" fmla="*/ 8 h 16"/>
              <a:gd name="T20" fmla="*/ 16 w 32"/>
              <a:gd name="T21" fmla="*/ 4 h 16"/>
              <a:gd name="T22" fmla="*/ 20 w 32"/>
              <a:gd name="T23" fmla="*/ 8 h 16"/>
              <a:gd name="T24" fmla="*/ 16 w 32"/>
              <a:gd name="T25" fmla="*/ 1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16">
                <a:moveTo>
                  <a:pt x="32" y="8"/>
                </a:moveTo>
                <a:cubicBezTo>
                  <a:pt x="24" y="8"/>
                  <a:pt x="24" y="8"/>
                  <a:pt x="24" y="8"/>
                </a:cubicBezTo>
                <a:cubicBezTo>
                  <a:pt x="24" y="4"/>
                  <a:pt x="20" y="0"/>
                  <a:pt x="16" y="0"/>
                </a:cubicBezTo>
                <a:cubicBezTo>
                  <a:pt x="12" y="0"/>
                  <a:pt x="8" y="4"/>
                  <a:pt x="8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6"/>
                  <a:pt x="0" y="16"/>
                  <a:pt x="0" y="16"/>
                </a:cubicBezTo>
                <a:cubicBezTo>
                  <a:pt x="32" y="16"/>
                  <a:pt x="32" y="16"/>
                  <a:pt x="32" y="16"/>
                </a:cubicBezTo>
                <a:lnTo>
                  <a:pt x="32" y="8"/>
                </a:lnTo>
                <a:close/>
                <a:moveTo>
                  <a:pt x="16" y="12"/>
                </a:moveTo>
                <a:cubicBezTo>
                  <a:pt x="14" y="12"/>
                  <a:pt x="12" y="10"/>
                  <a:pt x="12" y="8"/>
                </a:cubicBezTo>
                <a:cubicBezTo>
                  <a:pt x="12" y="6"/>
                  <a:pt x="14" y="4"/>
                  <a:pt x="16" y="4"/>
                </a:cubicBezTo>
                <a:cubicBezTo>
                  <a:pt x="18" y="4"/>
                  <a:pt x="20" y="6"/>
                  <a:pt x="20" y="8"/>
                </a:cubicBezTo>
                <a:cubicBezTo>
                  <a:pt x="20" y="10"/>
                  <a:pt x="18" y="12"/>
                  <a:pt x="16" y="1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" name="TextBox 229"/>
          <p:cNvSpPr txBox="1"/>
          <p:nvPr/>
        </p:nvSpPr>
        <p:spPr>
          <a:xfrm>
            <a:off x="422739" y="2329896"/>
            <a:ext cx="1233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Aplikačná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600" b="1" kern="0" dirty="0">
                <a:solidFill>
                  <a:prstClr val="white"/>
                </a:solidFill>
              </a:rPr>
              <a:t>a</a:t>
            </a:r>
            <a:r>
              <a:rPr kumimoji="0" lang="sk-SK" sz="16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rchitektúra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136" name="Group 54"/>
          <p:cNvGrpSpPr/>
          <p:nvPr/>
        </p:nvGrpSpPr>
        <p:grpSpPr>
          <a:xfrm>
            <a:off x="777600" y="1935640"/>
            <a:ext cx="523301" cy="295020"/>
            <a:chOff x="3175" y="1588"/>
            <a:chExt cx="2427288" cy="1368425"/>
          </a:xfrm>
          <a:solidFill>
            <a:schemeClr val="bg1"/>
          </a:solidFill>
        </p:grpSpPr>
        <p:sp>
          <p:nvSpPr>
            <p:cNvPr id="137" name="Freeform 5"/>
            <p:cNvSpPr>
              <a:spLocks noEditPoints="1"/>
            </p:cNvSpPr>
            <p:nvPr/>
          </p:nvSpPr>
          <p:spPr bwMode="auto">
            <a:xfrm>
              <a:off x="3175" y="1588"/>
              <a:ext cx="2427288" cy="1368425"/>
            </a:xfrm>
            <a:custGeom>
              <a:avLst/>
              <a:gdLst>
                <a:gd name="T0" fmla="*/ 1434 w 1529"/>
                <a:gd name="T1" fmla="*/ 288 h 862"/>
                <a:gd name="T2" fmla="*/ 1434 w 1529"/>
                <a:gd name="T3" fmla="*/ 0 h 862"/>
                <a:gd name="T4" fmla="*/ 0 w 1529"/>
                <a:gd name="T5" fmla="*/ 0 h 862"/>
                <a:gd name="T6" fmla="*/ 0 w 1529"/>
                <a:gd name="T7" fmla="*/ 862 h 862"/>
                <a:gd name="T8" fmla="*/ 1434 w 1529"/>
                <a:gd name="T9" fmla="*/ 862 h 862"/>
                <a:gd name="T10" fmla="*/ 1434 w 1529"/>
                <a:gd name="T11" fmla="*/ 671 h 862"/>
                <a:gd name="T12" fmla="*/ 1529 w 1529"/>
                <a:gd name="T13" fmla="*/ 671 h 862"/>
                <a:gd name="T14" fmla="*/ 1529 w 1529"/>
                <a:gd name="T15" fmla="*/ 288 h 862"/>
                <a:gd name="T16" fmla="*/ 1434 w 1529"/>
                <a:gd name="T17" fmla="*/ 288 h 862"/>
                <a:gd name="T18" fmla="*/ 1241 w 1529"/>
                <a:gd name="T19" fmla="*/ 671 h 862"/>
                <a:gd name="T20" fmla="*/ 192 w 1529"/>
                <a:gd name="T21" fmla="*/ 671 h 862"/>
                <a:gd name="T22" fmla="*/ 192 w 1529"/>
                <a:gd name="T23" fmla="*/ 190 h 862"/>
                <a:gd name="T24" fmla="*/ 1241 w 1529"/>
                <a:gd name="T25" fmla="*/ 190 h 862"/>
                <a:gd name="T26" fmla="*/ 1241 w 1529"/>
                <a:gd name="T27" fmla="*/ 671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29" h="862">
                  <a:moveTo>
                    <a:pt x="1434" y="288"/>
                  </a:moveTo>
                  <a:lnTo>
                    <a:pt x="1434" y="0"/>
                  </a:lnTo>
                  <a:lnTo>
                    <a:pt x="0" y="0"/>
                  </a:lnTo>
                  <a:lnTo>
                    <a:pt x="0" y="862"/>
                  </a:lnTo>
                  <a:lnTo>
                    <a:pt x="1434" y="862"/>
                  </a:lnTo>
                  <a:lnTo>
                    <a:pt x="1434" y="671"/>
                  </a:lnTo>
                  <a:lnTo>
                    <a:pt x="1529" y="671"/>
                  </a:lnTo>
                  <a:lnTo>
                    <a:pt x="1529" y="288"/>
                  </a:lnTo>
                  <a:lnTo>
                    <a:pt x="1434" y="288"/>
                  </a:lnTo>
                  <a:close/>
                  <a:moveTo>
                    <a:pt x="1241" y="671"/>
                  </a:moveTo>
                  <a:lnTo>
                    <a:pt x="192" y="671"/>
                  </a:lnTo>
                  <a:lnTo>
                    <a:pt x="192" y="190"/>
                  </a:lnTo>
                  <a:lnTo>
                    <a:pt x="1241" y="190"/>
                  </a:lnTo>
                  <a:lnTo>
                    <a:pt x="1241" y="6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/>
            </a:p>
          </p:txBody>
        </p:sp>
        <p:sp>
          <p:nvSpPr>
            <p:cNvPr id="138" name="Freeform 6"/>
            <p:cNvSpPr>
              <a:spLocks/>
            </p:cNvSpPr>
            <p:nvPr/>
          </p:nvSpPr>
          <p:spPr bwMode="auto">
            <a:xfrm>
              <a:off x="458788" y="458788"/>
              <a:ext cx="908050" cy="454025"/>
            </a:xfrm>
            <a:custGeom>
              <a:avLst/>
              <a:gdLst>
                <a:gd name="T0" fmla="*/ 287 w 572"/>
                <a:gd name="T1" fmla="*/ 0 h 286"/>
                <a:gd name="T2" fmla="*/ 0 w 572"/>
                <a:gd name="T3" fmla="*/ 0 h 286"/>
                <a:gd name="T4" fmla="*/ 0 w 572"/>
                <a:gd name="T5" fmla="*/ 286 h 286"/>
                <a:gd name="T6" fmla="*/ 572 w 572"/>
                <a:gd name="T7" fmla="*/ 286 h 286"/>
                <a:gd name="T8" fmla="*/ 287 w 572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2" h="286">
                  <a:moveTo>
                    <a:pt x="287" y="0"/>
                  </a:moveTo>
                  <a:lnTo>
                    <a:pt x="0" y="0"/>
                  </a:lnTo>
                  <a:lnTo>
                    <a:pt x="0" y="286"/>
                  </a:lnTo>
                  <a:lnTo>
                    <a:pt x="572" y="286"/>
                  </a:lnTo>
                  <a:lnTo>
                    <a:pt x="2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/>
            </a:p>
          </p:txBody>
        </p:sp>
      </p:grpSp>
      <p:sp>
        <p:nvSpPr>
          <p:cNvPr id="147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SP: Integrácia a orchestrácia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9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3738" y="1294385"/>
            <a:ext cx="8420414" cy="551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085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9"/>
          <p:cNvSpPr>
            <a:spLocks/>
          </p:cNvSpPr>
          <p:nvPr/>
        </p:nvSpPr>
        <p:spPr bwMode="auto">
          <a:xfrm>
            <a:off x="2052789" y="1487250"/>
            <a:ext cx="182504" cy="1399775"/>
          </a:xfrm>
          <a:custGeom>
            <a:avLst/>
            <a:gdLst>
              <a:gd name="T0" fmla="*/ 54 w 82"/>
              <a:gd name="T1" fmla="*/ 575 h 628"/>
              <a:gd name="T2" fmla="*/ 54 w 82"/>
              <a:gd name="T3" fmla="*/ 0 h 628"/>
              <a:gd name="T4" fmla="*/ 0 w 82"/>
              <a:gd name="T5" fmla="*/ 11 h 628"/>
              <a:gd name="T6" fmla="*/ 0 w 82"/>
              <a:gd name="T7" fmla="*/ 628 h 628"/>
              <a:gd name="T8" fmla="*/ 54 w 82"/>
              <a:gd name="T9" fmla="*/ 617 h 628"/>
              <a:gd name="T10" fmla="*/ 54 w 82"/>
              <a:gd name="T11" fmla="*/ 617 h 628"/>
              <a:gd name="T12" fmla="*/ 80 w 82"/>
              <a:gd name="T13" fmla="*/ 587 h 628"/>
              <a:gd name="T14" fmla="*/ 54 w 82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2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9FCBE9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48684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9FCBE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7" name="TextBox 229"/>
          <p:cNvSpPr txBox="1"/>
          <p:nvPr/>
        </p:nvSpPr>
        <p:spPr>
          <a:xfrm>
            <a:off x="316141" y="2348184"/>
            <a:ext cx="14462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Technologická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architektúra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136" name="Group 54"/>
          <p:cNvGrpSpPr/>
          <p:nvPr/>
        </p:nvGrpSpPr>
        <p:grpSpPr>
          <a:xfrm>
            <a:off x="777600" y="1871632"/>
            <a:ext cx="523301" cy="295020"/>
            <a:chOff x="3175" y="1588"/>
            <a:chExt cx="2427288" cy="1368425"/>
          </a:xfrm>
          <a:solidFill>
            <a:schemeClr val="bg1"/>
          </a:solidFill>
        </p:grpSpPr>
        <p:sp>
          <p:nvSpPr>
            <p:cNvPr id="137" name="Freeform 5"/>
            <p:cNvSpPr>
              <a:spLocks noEditPoints="1"/>
            </p:cNvSpPr>
            <p:nvPr/>
          </p:nvSpPr>
          <p:spPr bwMode="auto">
            <a:xfrm>
              <a:off x="3175" y="1588"/>
              <a:ext cx="2427288" cy="1368425"/>
            </a:xfrm>
            <a:custGeom>
              <a:avLst/>
              <a:gdLst>
                <a:gd name="T0" fmla="*/ 1434 w 1529"/>
                <a:gd name="T1" fmla="*/ 288 h 862"/>
                <a:gd name="T2" fmla="*/ 1434 w 1529"/>
                <a:gd name="T3" fmla="*/ 0 h 862"/>
                <a:gd name="T4" fmla="*/ 0 w 1529"/>
                <a:gd name="T5" fmla="*/ 0 h 862"/>
                <a:gd name="T6" fmla="*/ 0 w 1529"/>
                <a:gd name="T7" fmla="*/ 862 h 862"/>
                <a:gd name="T8" fmla="*/ 1434 w 1529"/>
                <a:gd name="T9" fmla="*/ 862 h 862"/>
                <a:gd name="T10" fmla="*/ 1434 w 1529"/>
                <a:gd name="T11" fmla="*/ 671 h 862"/>
                <a:gd name="T12" fmla="*/ 1529 w 1529"/>
                <a:gd name="T13" fmla="*/ 671 h 862"/>
                <a:gd name="T14" fmla="*/ 1529 w 1529"/>
                <a:gd name="T15" fmla="*/ 288 h 862"/>
                <a:gd name="T16" fmla="*/ 1434 w 1529"/>
                <a:gd name="T17" fmla="*/ 288 h 862"/>
                <a:gd name="T18" fmla="*/ 1241 w 1529"/>
                <a:gd name="T19" fmla="*/ 671 h 862"/>
                <a:gd name="T20" fmla="*/ 192 w 1529"/>
                <a:gd name="T21" fmla="*/ 671 h 862"/>
                <a:gd name="T22" fmla="*/ 192 w 1529"/>
                <a:gd name="T23" fmla="*/ 190 h 862"/>
                <a:gd name="T24" fmla="*/ 1241 w 1529"/>
                <a:gd name="T25" fmla="*/ 190 h 862"/>
                <a:gd name="T26" fmla="*/ 1241 w 1529"/>
                <a:gd name="T27" fmla="*/ 671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29" h="862">
                  <a:moveTo>
                    <a:pt x="1434" y="288"/>
                  </a:moveTo>
                  <a:lnTo>
                    <a:pt x="1434" y="0"/>
                  </a:lnTo>
                  <a:lnTo>
                    <a:pt x="0" y="0"/>
                  </a:lnTo>
                  <a:lnTo>
                    <a:pt x="0" y="862"/>
                  </a:lnTo>
                  <a:lnTo>
                    <a:pt x="1434" y="862"/>
                  </a:lnTo>
                  <a:lnTo>
                    <a:pt x="1434" y="671"/>
                  </a:lnTo>
                  <a:lnTo>
                    <a:pt x="1529" y="671"/>
                  </a:lnTo>
                  <a:lnTo>
                    <a:pt x="1529" y="288"/>
                  </a:lnTo>
                  <a:lnTo>
                    <a:pt x="1434" y="288"/>
                  </a:lnTo>
                  <a:close/>
                  <a:moveTo>
                    <a:pt x="1241" y="671"/>
                  </a:moveTo>
                  <a:lnTo>
                    <a:pt x="192" y="671"/>
                  </a:lnTo>
                  <a:lnTo>
                    <a:pt x="192" y="190"/>
                  </a:lnTo>
                  <a:lnTo>
                    <a:pt x="1241" y="190"/>
                  </a:lnTo>
                  <a:lnTo>
                    <a:pt x="1241" y="6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/>
            </a:p>
          </p:txBody>
        </p:sp>
        <p:sp>
          <p:nvSpPr>
            <p:cNvPr id="138" name="Freeform 6"/>
            <p:cNvSpPr>
              <a:spLocks/>
            </p:cNvSpPr>
            <p:nvPr/>
          </p:nvSpPr>
          <p:spPr bwMode="auto">
            <a:xfrm>
              <a:off x="458788" y="458788"/>
              <a:ext cx="908050" cy="454025"/>
            </a:xfrm>
            <a:custGeom>
              <a:avLst/>
              <a:gdLst>
                <a:gd name="T0" fmla="*/ 287 w 572"/>
                <a:gd name="T1" fmla="*/ 0 h 286"/>
                <a:gd name="T2" fmla="*/ 0 w 572"/>
                <a:gd name="T3" fmla="*/ 0 h 286"/>
                <a:gd name="T4" fmla="*/ 0 w 572"/>
                <a:gd name="T5" fmla="*/ 286 h 286"/>
                <a:gd name="T6" fmla="*/ 572 w 572"/>
                <a:gd name="T7" fmla="*/ 286 h 286"/>
                <a:gd name="T8" fmla="*/ 287 w 572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2" h="286">
                  <a:moveTo>
                    <a:pt x="287" y="0"/>
                  </a:moveTo>
                  <a:lnTo>
                    <a:pt x="0" y="0"/>
                  </a:lnTo>
                  <a:lnTo>
                    <a:pt x="0" y="286"/>
                  </a:lnTo>
                  <a:lnTo>
                    <a:pt x="572" y="286"/>
                  </a:lnTo>
                  <a:lnTo>
                    <a:pt x="2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/>
            </a:p>
          </p:txBody>
        </p:sp>
      </p:grpSp>
      <p:sp>
        <p:nvSpPr>
          <p:cNvPr id="147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SP: Integrácia a orchestrácia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9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420" y="2166652"/>
            <a:ext cx="7686283" cy="351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6540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2041270" y="1468200"/>
            <a:ext cx="180783" cy="1399775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44546A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37165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44546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8" name="TextBox 230"/>
          <p:cNvSpPr txBox="1"/>
          <p:nvPr/>
        </p:nvSpPr>
        <p:spPr>
          <a:xfrm>
            <a:off x="602142" y="2403048"/>
            <a:ext cx="1023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Rea</a:t>
            </a:r>
            <a:r>
              <a:rPr lang="sk-SK" sz="1600" b="1" kern="0" dirty="0" err="1">
                <a:solidFill>
                  <a:prstClr val="white"/>
                </a:solidFill>
              </a:rPr>
              <a:t>lizácia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139" name="Group 153"/>
          <p:cNvGrpSpPr/>
          <p:nvPr/>
        </p:nvGrpSpPr>
        <p:grpSpPr>
          <a:xfrm>
            <a:off x="798948" y="1843341"/>
            <a:ext cx="548959" cy="548959"/>
            <a:chOff x="1928427" y="-1529876"/>
            <a:chExt cx="1960563" cy="1960563"/>
          </a:xfrm>
          <a:solidFill>
            <a:schemeClr val="bg1"/>
          </a:solidFill>
        </p:grpSpPr>
        <p:sp>
          <p:nvSpPr>
            <p:cNvPr id="140" name="Freeform 19"/>
            <p:cNvSpPr>
              <a:spLocks noEditPoints="1"/>
            </p:cNvSpPr>
            <p:nvPr/>
          </p:nvSpPr>
          <p:spPr bwMode="auto">
            <a:xfrm>
              <a:off x="3200014" y="-256700"/>
              <a:ext cx="265113" cy="260350"/>
            </a:xfrm>
            <a:custGeom>
              <a:avLst/>
              <a:gdLst>
                <a:gd name="T0" fmla="*/ 78 w 156"/>
                <a:gd name="T1" fmla="*/ 0 h 154"/>
                <a:gd name="T2" fmla="*/ 0 w 156"/>
                <a:gd name="T3" fmla="*/ 77 h 154"/>
                <a:gd name="T4" fmla="*/ 78 w 156"/>
                <a:gd name="T5" fmla="*/ 154 h 154"/>
                <a:gd name="T6" fmla="*/ 156 w 156"/>
                <a:gd name="T7" fmla="*/ 77 h 154"/>
                <a:gd name="T8" fmla="*/ 78 w 156"/>
                <a:gd name="T9" fmla="*/ 0 h 154"/>
                <a:gd name="T10" fmla="*/ 78 w 156"/>
                <a:gd name="T11" fmla="*/ 116 h 154"/>
                <a:gd name="T12" fmla="*/ 39 w 156"/>
                <a:gd name="T13" fmla="*/ 77 h 154"/>
                <a:gd name="T14" fmla="*/ 78 w 156"/>
                <a:gd name="T15" fmla="*/ 39 h 154"/>
                <a:gd name="T16" fmla="*/ 117 w 156"/>
                <a:gd name="T17" fmla="*/ 77 h 154"/>
                <a:gd name="T18" fmla="*/ 78 w 156"/>
                <a:gd name="T1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4">
                  <a:moveTo>
                    <a:pt x="78" y="0"/>
                  </a:moveTo>
                  <a:cubicBezTo>
                    <a:pt x="35" y="0"/>
                    <a:pt x="0" y="35"/>
                    <a:pt x="0" y="77"/>
                  </a:cubicBezTo>
                  <a:cubicBezTo>
                    <a:pt x="0" y="120"/>
                    <a:pt x="35" y="154"/>
                    <a:pt x="78" y="154"/>
                  </a:cubicBezTo>
                  <a:cubicBezTo>
                    <a:pt x="121" y="154"/>
                    <a:pt x="156" y="120"/>
                    <a:pt x="156" y="77"/>
                  </a:cubicBezTo>
                  <a:cubicBezTo>
                    <a:pt x="156" y="35"/>
                    <a:pt x="121" y="0"/>
                    <a:pt x="78" y="0"/>
                  </a:cubicBezTo>
                  <a:close/>
                  <a:moveTo>
                    <a:pt x="78" y="116"/>
                  </a:moveTo>
                  <a:cubicBezTo>
                    <a:pt x="56" y="116"/>
                    <a:pt x="39" y="98"/>
                    <a:pt x="39" y="77"/>
                  </a:cubicBezTo>
                  <a:cubicBezTo>
                    <a:pt x="39" y="56"/>
                    <a:pt x="56" y="39"/>
                    <a:pt x="78" y="39"/>
                  </a:cubicBezTo>
                  <a:cubicBezTo>
                    <a:pt x="99" y="39"/>
                    <a:pt x="117" y="56"/>
                    <a:pt x="117" y="77"/>
                  </a:cubicBezTo>
                  <a:cubicBezTo>
                    <a:pt x="117" y="98"/>
                    <a:pt x="99" y="116"/>
                    <a:pt x="7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20"/>
            <p:cNvSpPr>
              <a:spLocks noEditPoints="1"/>
            </p:cNvSpPr>
            <p:nvPr/>
          </p:nvSpPr>
          <p:spPr bwMode="auto">
            <a:xfrm>
              <a:off x="2350702" y="-256700"/>
              <a:ext cx="263525" cy="260350"/>
            </a:xfrm>
            <a:custGeom>
              <a:avLst/>
              <a:gdLst>
                <a:gd name="T0" fmla="*/ 78 w 155"/>
                <a:gd name="T1" fmla="*/ 0 h 154"/>
                <a:gd name="T2" fmla="*/ 0 w 155"/>
                <a:gd name="T3" fmla="*/ 77 h 154"/>
                <a:gd name="T4" fmla="*/ 78 w 155"/>
                <a:gd name="T5" fmla="*/ 154 h 154"/>
                <a:gd name="T6" fmla="*/ 155 w 155"/>
                <a:gd name="T7" fmla="*/ 77 h 154"/>
                <a:gd name="T8" fmla="*/ 78 w 155"/>
                <a:gd name="T9" fmla="*/ 0 h 154"/>
                <a:gd name="T10" fmla="*/ 78 w 155"/>
                <a:gd name="T11" fmla="*/ 116 h 154"/>
                <a:gd name="T12" fmla="*/ 39 w 155"/>
                <a:gd name="T13" fmla="*/ 77 h 154"/>
                <a:gd name="T14" fmla="*/ 78 w 155"/>
                <a:gd name="T15" fmla="*/ 39 h 154"/>
                <a:gd name="T16" fmla="*/ 117 w 155"/>
                <a:gd name="T17" fmla="*/ 77 h 154"/>
                <a:gd name="T18" fmla="*/ 78 w 155"/>
                <a:gd name="T1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4">
                  <a:moveTo>
                    <a:pt x="78" y="0"/>
                  </a:moveTo>
                  <a:cubicBezTo>
                    <a:pt x="35" y="0"/>
                    <a:pt x="0" y="35"/>
                    <a:pt x="0" y="77"/>
                  </a:cubicBezTo>
                  <a:cubicBezTo>
                    <a:pt x="0" y="120"/>
                    <a:pt x="35" y="154"/>
                    <a:pt x="78" y="154"/>
                  </a:cubicBezTo>
                  <a:cubicBezTo>
                    <a:pt x="121" y="154"/>
                    <a:pt x="155" y="120"/>
                    <a:pt x="155" y="77"/>
                  </a:cubicBezTo>
                  <a:cubicBezTo>
                    <a:pt x="155" y="35"/>
                    <a:pt x="121" y="0"/>
                    <a:pt x="78" y="0"/>
                  </a:cubicBezTo>
                  <a:close/>
                  <a:moveTo>
                    <a:pt x="78" y="116"/>
                  </a:moveTo>
                  <a:cubicBezTo>
                    <a:pt x="56" y="116"/>
                    <a:pt x="39" y="98"/>
                    <a:pt x="39" y="77"/>
                  </a:cubicBezTo>
                  <a:cubicBezTo>
                    <a:pt x="39" y="56"/>
                    <a:pt x="56" y="39"/>
                    <a:pt x="78" y="39"/>
                  </a:cubicBezTo>
                  <a:cubicBezTo>
                    <a:pt x="99" y="39"/>
                    <a:pt x="117" y="56"/>
                    <a:pt x="117" y="77"/>
                  </a:cubicBezTo>
                  <a:cubicBezTo>
                    <a:pt x="117" y="98"/>
                    <a:pt x="99" y="116"/>
                    <a:pt x="7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21"/>
            <p:cNvSpPr>
              <a:spLocks/>
            </p:cNvSpPr>
            <p:nvPr/>
          </p:nvSpPr>
          <p:spPr bwMode="auto">
            <a:xfrm>
              <a:off x="2711064" y="-288450"/>
              <a:ext cx="393700" cy="65088"/>
            </a:xfrm>
            <a:custGeom>
              <a:avLst/>
              <a:gdLst>
                <a:gd name="T0" fmla="*/ 213 w 232"/>
                <a:gd name="T1" fmla="*/ 0 h 38"/>
                <a:gd name="T2" fmla="*/ 20 w 232"/>
                <a:gd name="T3" fmla="*/ 0 h 38"/>
                <a:gd name="T4" fmla="*/ 0 w 232"/>
                <a:gd name="T5" fmla="*/ 19 h 38"/>
                <a:gd name="T6" fmla="*/ 20 w 232"/>
                <a:gd name="T7" fmla="*/ 38 h 38"/>
                <a:gd name="T8" fmla="*/ 213 w 232"/>
                <a:gd name="T9" fmla="*/ 38 h 38"/>
                <a:gd name="T10" fmla="*/ 232 w 232"/>
                <a:gd name="T11" fmla="*/ 19 h 38"/>
                <a:gd name="T12" fmla="*/ 213 w 23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8">
                  <a:moveTo>
                    <a:pt x="2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23" y="38"/>
                    <a:pt x="232" y="30"/>
                    <a:pt x="232" y="19"/>
                  </a:cubicBezTo>
                  <a:cubicBezTo>
                    <a:pt x="232" y="8"/>
                    <a:pt x="223" y="0"/>
                    <a:pt x="2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22"/>
            <p:cNvSpPr>
              <a:spLocks/>
            </p:cNvSpPr>
            <p:nvPr/>
          </p:nvSpPr>
          <p:spPr bwMode="auto">
            <a:xfrm>
              <a:off x="2711064" y="-158275"/>
              <a:ext cx="393700" cy="66675"/>
            </a:xfrm>
            <a:custGeom>
              <a:avLst/>
              <a:gdLst>
                <a:gd name="T0" fmla="*/ 213 w 232"/>
                <a:gd name="T1" fmla="*/ 0 h 39"/>
                <a:gd name="T2" fmla="*/ 20 w 232"/>
                <a:gd name="T3" fmla="*/ 0 h 39"/>
                <a:gd name="T4" fmla="*/ 0 w 232"/>
                <a:gd name="T5" fmla="*/ 19 h 39"/>
                <a:gd name="T6" fmla="*/ 20 w 232"/>
                <a:gd name="T7" fmla="*/ 39 h 39"/>
                <a:gd name="T8" fmla="*/ 213 w 232"/>
                <a:gd name="T9" fmla="*/ 39 h 39"/>
                <a:gd name="T10" fmla="*/ 232 w 232"/>
                <a:gd name="T11" fmla="*/ 19 h 39"/>
                <a:gd name="T12" fmla="*/ 213 w 232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9">
                  <a:moveTo>
                    <a:pt x="2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23" y="39"/>
                    <a:pt x="232" y="30"/>
                    <a:pt x="232" y="19"/>
                  </a:cubicBezTo>
                  <a:cubicBezTo>
                    <a:pt x="232" y="9"/>
                    <a:pt x="223" y="0"/>
                    <a:pt x="2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23"/>
            <p:cNvSpPr>
              <a:spLocks/>
            </p:cNvSpPr>
            <p:nvPr/>
          </p:nvSpPr>
          <p:spPr bwMode="auto">
            <a:xfrm>
              <a:off x="2418964" y="-842488"/>
              <a:ext cx="260350" cy="260350"/>
            </a:xfrm>
            <a:custGeom>
              <a:avLst/>
              <a:gdLst>
                <a:gd name="T0" fmla="*/ 135 w 154"/>
                <a:gd name="T1" fmla="*/ 0 h 154"/>
                <a:gd name="T2" fmla="*/ 0 w 154"/>
                <a:gd name="T3" fmla="*/ 135 h 154"/>
                <a:gd name="T4" fmla="*/ 19 w 154"/>
                <a:gd name="T5" fmla="*/ 154 h 154"/>
                <a:gd name="T6" fmla="*/ 38 w 154"/>
                <a:gd name="T7" fmla="*/ 135 h 154"/>
                <a:gd name="T8" fmla="*/ 135 w 154"/>
                <a:gd name="T9" fmla="*/ 38 h 154"/>
                <a:gd name="T10" fmla="*/ 154 w 154"/>
                <a:gd name="T11" fmla="*/ 19 h 154"/>
                <a:gd name="T12" fmla="*/ 135 w 154"/>
                <a:gd name="T1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154">
                  <a:moveTo>
                    <a:pt x="135" y="0"/>
                  </a:moveTo>
                  <a:cubicBezTo>
                    <a:pt x="60" y="0"/>
                    <a:pt x="0" y="60"/>
                    <a:pt x="0" y="135"/>
                  </a:cubicBezTo>
                  <a:cubicBezTo>
                    <a:pt x="0" y="145"/>
                    <a:pt x="8" y="154"/>
                    <a:pt x="19" y="154"/>
                  </a:cubicBezTo>
                  <a:cubicBezTo>
                    <a:pt x="30" y="154"/>
                    <a:pt x="38" y="145"/>
                    <a:pt x="38" y="135"/>
                  </a:cubicBezTo>
                  <a:cubicBezTo>
                    <a:pt x="38" y="81"/>
                    <a:pt x="82" y="38"/>
                    <a:pt x="135" y="38"/>
                  </a:cubicBezTo>
                  <a:cubicBezTo>
                    <a:pt x="145" y="38"/>
                    <a:pt x="154" y="30"/>
                    <a:pt x="154" y="19"/>
                  </a:cubicBezTo>
                  <a:cubicBezTo>
                    <a:pt x="154" y="8"/>
                    <a:pt x="145" y="0"/>
                    <a:pt x="1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24"/>
            <p:cNvSpPr>
              <a:spLocks noEditPoints="1"/>
            </p:cNvSpPr>
            <p:nvPr/>
          </p:nvSpPr>
          <p:spPr bwMode="auto">
            <a:xfrm>
              <a:off x="1928427" y="-1529876"/>
              <a:ext cx="1960563" cy="1960563"/>
            </a:xfrm>
            <a:custGeom>
              <a:avLst/>
              <a:gdLst>
                <a:gd name="T0" fmla="*/ 1081 w 1159"/>
                <a:gd name="T1" fmla="*/ 316 h 1159"/>
                <a:gd name="T2" fmla="*/ 1081 w 1159"/>
                <a:gd name="T3" fmla="*/ 154 h 1159"/>
                <a:gd name="T4" fmla="*/ 927 w 1159"/>
                <a:gd name="T5" fmla="*/ 0 h 1159"/>
                <a:gd name="T6" fmla="*/ 232 w 1159"/>
                <a:gd name="T7" fmla="*/ 0 h 1159"/>
                <a:gd name="T8" fmla="*/ 77 w 1159"/>
                <a:gd name="T9" fmla="*/ 154 h 1159"/>
                <a:gd name="T10" fmla="*/ 77 w 1159"/>
                <a:gd name="T11" fmla="*/ 316 h 1159"/>
                <a:gd name="T12" fmla="*/ 0 w 1159"/>
                <a:gd name="T13" fmla="*/ 425 h 1159"/>
                <a:gd name="T14" fmla="*/ 0 w 1159"/>
                <a:gd name="T15" fmla="*/ 618 h 1159"/>
                <a:gd name="T16" fmla="*/ 77 w 1159"/>
                <a:gd name="T17" fmla="*/ 727 h 1159"/>
                <a:gd name="T18" fmla="*/ 77 w 1159"/>
                <a:gd name="T19" fmla="*/ 978 h 1159"/>
                <a:gd name="T20" fmla="*/ 251 w 1159"/>
                <a:gd name="T21" fmla="*/ 1159 h 1159"/>
                <a:gd name="T22" fmla="*/ 413 w 1159"/>
                <a:gd name="T23" fmla="*/ 1042 h 1159"/>
                <a:gd name="T24" fmla="*/ 746 w 1159"/>
                <a:gd name="T25" fmla="*/ 1042 h 1159"/>
                <a:gd name="T26" fmla="*/ 908 w 1159"/>
                <a:gd name="T27" fmla="*/ 1159 h 1159"/>
                <a:gd name="T28" fmla="*/ 1081 w 1159"/>
                <a:gd name="T29" fmla="*/ 978 h 1159"/>
                <a:gd name="T30" fmla="*/ 1081 w 1159"/>
                <a:gd name="T31" fmla="*/ 727 h 1159"/>
                <a:gd name="T32" fmla="*/ 1159 w 1159"/>
                <a:gd name="T33" fmla="*/ 618 h 1159"/>
                <a:gd name="T34" fmla="*/ 1159 w 1159"/>
                <a:gd name="T35" fmla="*/ 425 h 1159"/>
                <a:gd name="T36" fmla="*/ 1081 w 1159"/>
                <a:gd name="T37" fmla="*/ 316 h 1159"/>
                <a:gd name="T38" fmla="*/ 1081 w 1159"/>
                <a:gd name="T39" fmla="*/ 618 h 1159"/>
                <a:gd name="T40" fmla="*/ 1043 w 1159"/>
                <a:gd name="T41" fmla="*/ 657 h 1159"/>
                <a:gd name="T42" fmla="*/ 1004 w 1159"/>
                <a:gd name="T43" fmla="*/ 657 h 1159"/>
                <a:gd name="T44" fmla="*/ 1004 w 1159"/>
                <a:gd name="T45" fmla="*/ 978 h 1159"/>
                <a:gd name="T46" fmla="*/ 908 w 1159"/>
                <a:gd name="T47" fmla="*/ 1081 h 1159"/>
                <a:gd name="T48" fmla="*/ 811 w 1159"/>
                <a:gd name="T49" fmla="*/ 978 h 1159"/>
                <a:gd name="T50" fmla="*/ 811 w 1159"/>
                <a:gd name="T51" fmla="*/ 965 h 1159"/>
                <a:gd name="T52" fmla="*/ 347 w 1159"/>
                <a:gd name="T53" fmla="*/ 965 h 1159"/>
                <a:gd name="T54" fmla="*/ 347 w 1159"/>
                <a:gd name="T55" fmla="*/ 978 h 1159"/>
                <a:gd name="T56" fmla="*/ 251 w 1159"/>
                <a:gd name="T57" fmla="*/ 1081 h 1159"/>
                <a:gd name="T58" fmla="*/ 155 w 1159"/>
                <a:gd name="T59" fmla="*/ 978 h 1159"/>
                <a:gd name="T60" fmla="*/ 155 w 1159"/>
                <a:gd name="T61" fmla="*/ 657 h 1159"/>
                <a:gd name="T62" fmla="*/ 116 w 1159"/>
                <a:gd name="T63" fmla="*/ 657 h 1159"/>
                <a:gd name="T64" fmla="*/ 77 w 1159"/>
                <a:gd name="T65" fmla="*/ 618 h 1159"/>
                <a:gd name="T66" fmla="*/ 77 w 1159"/>
                <a:gd name="T67" fmla="*/ 425 h 1159"/>
                <a:gd name="T68" fmla="*/ 116 w 1159"/>
                <a:gd name="T69" fmla="*/ 386 h 1159"/>
                <a:gd name="T70" fmla="*/ 154 w 1159"/>
                <a:gd name="T71" fmla="*/ 386 h 1159"/>
                <a:gd name="T72" fmla="*/ 154 w 1159"/>
                <a:gd name="T73" fmla="*/ 270 h 1159"/>
                <a:gd name="T74" fmla="*/ 270 w 1159"/>
                <a:gd name="T75" fmla="*/ 155 h 1159"/>
                <a:gd name="T76" fmla="*/ 888 w 1159"/>
                <a:gd name="T77" fmla="*/ 155 h 1159"/>
                <a:gd name="T78" fmla="*/ 1004 w 1159"/>
                <a:gd name="T79" fmla="*/ 270 h 1159"/>
                <a:gd name="T80" fmla="*/ 1004 w 1159"/>
                <a:gd name="T81" fmla="*/ 386 h 1159"/>
                <a:gd name="T82" fmla="*/ 1043 w 1159"/>
                <a:gd name="T83" fmla="*/ 386 h 1159"/>
                <a:gd name="T84" fmla="*/ 1081 w 1159"/>
                <a:gd name="T85" fmla="*/ 425 h 1159"/>
                <a:gd name="T86" fmla="*/ 1081 w 1159"/>
                <a:gd name="T87" fmla="*/ 618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9" h="1159">
                  <a:moveTo>
                    <a:pt x="1081" y="316"/>
                  </a:moveTo>
                  <a:cubicBezTo>
                    <a:pt x="1081" y="154"/>
                    <a:pt x="1081" y="154"/>
                    <a:pt x="1081" y="154"/>
                  </a:cubicBezTo>
                  <a:cubicBezTo>
                    <a:pt x="1081" y="69"/>
                    <a:pt x="1012" y="0"/>
                    <a:pt x="927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147" y="0"/>
                    <a:pt x="77" y="69"/>
                    <a:pt x="77" y="154"/>
                  </a:cubicBezTo>
                  <a:cubicBezTo>
                    <a:pt x="77" y="316"/>
                    <a:pt x="77" y="316"/>
                    <a:pt x="77" y="316"/>
                  </a:cubicBezTo>
                  <a:cubicBezTo>
                    <a:pt x="32" y="332"/>
                    <a:pt x="0" y="374"/>
                    <a:pt x="0" y="425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0" y="668"/>
                    <a:pt x="32" y="711"/>
                    <a:pt x="77" y="727"/>
                  </a:cubicBezTo>
                  <a:cubicBezTo>
                    <a:pt x="77" y="978"/>
                    <a:pt x="77" y="978"/>
                    <a:pt x="77" y="978"/>
                  </a:cubicBezTo>
                  <a:cubicBezTo>
                    <a:pt x="77" y="1078"/>
                    <a:pt x="155" y="1159"/>
                    <a:pt x="251" y="1159"/>
                  </a:cubicBezTo>
                  <a:cubicBezTo>
                    <a:pt x="325" y="1159"/>
                    <a:pt x="388" y="1110"/>
                    <a:pt x="413" y="1042"/>
                  </a:cubicBezTo>
                  <a:cubicBezTo>
                    <a:pt x="746" y="1042"/>
                    <a:pt x="746" y="1042"/>
                    <a:pt x="746" y="1042"/>
                  </a:cubicBezTo>
                  <a:cubicBezTo>
                    <a:pt x="771" y="1110"/>
                    <a:pt x="834" y="1159"/>
                    <a:pt x="908" y="1159"/>
                  </a:cubicBezTo>
                  <a:cubicBezTo>
                    <a:pt x="1003" y="1159"/>
                    <a:pt x="1081" y="1078"/>
                    <a:pt x="1081" y="978"/>
                  </a:cubicBezTo>
                  <a:cubicBezTo>
                    <a:pt x="1081" y="727"/>
                    <a:pt x="1081" y="727"/>
                    <a:pt x="1081" y="727"/>
                  </a:cubicBezTo>
                  <a:cubicBezTo>
                    <a:pt x="1126" y="711"/>
                    <a:pt x="1159" y="668"/>
                    <a:pt x="1159" y="618"/>
                  </a:cubicBezTo>
                  <a:cubicBezTo>
                    <a:pt x="1159" y="425"/>
                    <a:pt x="1159" y="425"/>
                    <a:pt x="1159" y="425"/>
                  </a:cubicBezTo>
                  <a:cubicBezTo>
                    <a:pt x="1159" y="374"/>
                    <a:pt x="1126" y="332"/>
                    <a:pt x="1081" y="316"/>
                  </a:cubicBezTo>
                  <a:close/>
                  <a:moveTo>
                    <a:pt x="1081" y="618"/>
                  </a:moveTo>
                  <a:cubicBezTo>
                    <a:pt x="1081" y="639"/>
                    <a:pt x="1064" y="657"/>
                    <a:pt x="1043" y="657"/>
                  </a:cubicBezTo>
                  <a:cubicBezTo>
                    <a:pt x="1004" y="657"/>
                    <a:pt x="1004" y="657"/>
                    <a:pt x="1004" y="657"/>
                  </a:cubicBezTo>
                  <a:cubicBezTo>
                    <a:pt x="1004" y="978"/>
                    <a:pt x="1004" y="978"/>
                    <a:pt x="1004" y="978"/>
                  </a:cubicBezTo>
                  <a:cubicBezTo>
                    <a:pt x="1004" y="1035"/>
                    <a:pt x="961" y="1081"/>
                    <a:pt x="908" y="1081"/>
                  </a:cubicBezTo>
                  <a:cubicBezTo>
                    <a:pt x="855" y="1081"/>
                    <a:pt x="811" y="1035"/>
                    <a:pt x="811" y="978"/>
                  </a:cubicBezTo>
                  <a:cubicBezTo>
                    <a:pt x="811" y="965"/>
                    <a:pt x="811" y="965"/>
                    <a:pt x="811" y="965"/>
                  </a:cubicBezTo>
                  <a:cubicBezTo>
                    <a:pt x="347" y="965"/>
                    <a:pt x="347" y="965"/>
                    <a:pt x="347" y="965"/>
                  </a:cubicBezTo>
                  <a:cubicBezTo>
                    <a:pt x="347" y="978"/>
                    <a:pt x="347" y="978"/>
                    <a:pt x="347" y="978"/>
                  </a:cubicBezTo>
                  <a:cubicBezTo>
                    <a:pt x="347" y="1035"/>
                    <a:pt x="304" y="1081"/>
                    <a:pt x="251" y="1081"/>
                  </a:cubicBezTo>
                  <a:cubicBezTo>
                    <a:pt x="198" y="1081"/>
                    <a:pt x="155" y="1035"/>
                    <a:pt x="155" y="978"/>
                  </a:cubicBezTo>
                  <a:cubicBezTo>
                    <a:pt x="155" y="657"/>
                    <a:pt x="155" y="657"/>
                    <a:pt x="155" y="657"/>
                  </a:cubicBezTo>
                  <a:cubicBezTo>
                    <a:pt x="116" y="657"/>
                    <a:pt x="116" y="657"/>
                    <a:pt x="116" y="657"/>
                  </a:cubicBezTo>
                  <a:cubicBezTo>
                    <a:pt x="94" y="657"/>
                    <a:pt x="77" y="639"/>
                    <a:pt x="77" y="618"/>
                  </a:cubicBezTo>
                  <a:cubicBezTo>
                    <a:pt x="77" y="425"/>
                    <a:pt x="77" y="425"/>
                    <a:pt x="77" y="425"/>
                  </a:cubicBezTo>
                  <a:cubicBezTo>
                    <a:pt x="77" y="403"/>
                    <a:pt x="94" y="386"/>
                    <a:pt x="116" y="386"/>
                  </a:cubicBezTo>
                  <a:cubicBezTo>
                    <a:pt x="154" y="386"/>
                    <a:pt x="154" y="386"/>
                    <a:pt x="154" y="386"/>
                  </a:cubicBezTo>
                  <a:cubicBezTo>
                    <a:pt x="154" y="270"/>
                    <a:pt x="154" y="270"/>
                    <a:pt x="154" y="270"/>
                  </a:cubicBezTo>
                  <a:cubicBezTo>
                    <a:pt x="154" y="193"/>
                    <a:pt x="193" y="155"/>
                    <a:pt x="270" y="155"/>
                  </a:cubicBezTo>
                  <a:cubicBezTo>
                    <a:pt x="348" y="155"/>
                    <a:pt x="811" y="155"/>
                    <a:pt x="888" y="155"/>
                  </a:cubicBezTo>
                  <a:cubicBezTo>
                    <a:pt x="965" y="155"/>
                    <a:pt x="1004" y="193"/>
                    <a:pt x="1004" y="270"/>
                  </a:cubicBezTo>
                  <a:cubicBezTo>
                    <a:pt x="1004" y="386"/>
                    <a:pt x="1004" y="386"/>
                    <a:pt x="1004" y="386"/>
                  </a:cubicBezTo>
                  <a:cubicBezTo>
                    <a:pt x="1043" y="386"/>
                    <a:pt x="1043" y="386"/>
                    <a:pt x="1043" y="386"/>
                  </a:cubicBezTo>
                  <a:cubicBezTo>
                    <a:pt x="1064" y="386"/>
                    <a:pt x="1081" y="403"/>
                    <a:pt x="1081" y="425"/>
                  </a:cubicBezTo>
                  <a:lnTo>
                    <a:pt x="1081" y="6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25"/>
            <p:cNvSpPr>
              <a:spLocks noEditPoints="1"/>
            </p:cNvSpPr>
            <p:nvPr/>
          </p:nvSpPr>
          <p:spPr bwMode="auto">
            <a:xfrm>
              <a:off x="2287202" y="-975838"/>
              <a:ext cx="1241425" cy="588963"/>
            </a:xfrm>
            <a:custGeom>
              <a:avLst/>
              <a:gdLst>
                <a:gd name="T0" fmla="*/ 638 w 734"/>
                <a:gd name="T1" fmla="*/ 0 h 348"/>
                <a:gd name="T2" fmla="*/ 97 w 734"/>
                <a:gd name="T3" fmla="*/ 0 h 348"/>
                <a:gd name="T4" fmla="*/ 0 w 734"/>
                <a:gd name="T5" fmla="*/ 97 h 348"/>
                <a:gd name="T6" fmla="*/ 0 w 734"/>
                <a:gd name="T7" fmla="*/ 251 h 348"/>
                <a:gd name="T8" fmla="*/ 97 w 734"/>
                <a:gd name="T9" fmla="*/ 348 h 348"/>
                <a:gd name="T10" fmla="*/ 638 w 734"/>
                <a:gd name="T11" fmla="*/ 348 h 348"/>
                <a:gd name="T12" fmla="*/ 734 w 734"/>
                <a:gd name="T13" fmla="*/ 251 h 348"/>
                <a:gd name="T14" fmla="*/ 734 w 734"/>
                <a:gd name="T15" fmla="*/ 97 h 348"/>
                <a:gd name="T16" fmla="*/ 638 w 734"/>
                <a:gd name="T17" fmla="*/ 0 h 348"/>
                <a:gd name="T18" fmla="*/ 696 w 734"/>
                <a:gd name="T19" fmla="*/ 251 h 348"/>
                <a:gd name="T20" fmla="*/ 638 w 734"/>
                <a:gd name="T21" fmla="*/ 309 h 348"/>
                <a:gd name="T22" fmla="*/ 97 w 734"/>
                <a:gd name="T23" fmla="*/ 309 h 348"/>
                <a:gd name="T24" fmla="*/ 39 w 734"/>
                <a:gd name="T25" fmla="*/ 251 h 348"/>
                <a:gd name="T26" fmla="*/ 39 w 734"/>
                <a:gd name="T27" fmla="*/ 97 h 348"/>
                <a:gd name="T28" fmla="*/ 97 w 734"/>
                <a:gd name="T29" fmla="*/ 39 h 348"/>
                <a:gd name="T30" fmla="*/ 638 w 734"/>
                <a:gd name="T31" fmla="*/ 39 h 348"/>
                <a:gd name="T32" fmla="*/ 696 w 734"/>
                <a:gd name="T33" fmla="*/ 97 h 348"/>
                <a:gd name="T34" fmla="*/ 696 w 734"/>
                <a:gd name="T35" fmla="*/ 25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4" h="348">
                  <a:moveTo>
                    <a:pt x="638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44" y="0"/>
                    <a:pt x="0" y="44"/>
                    <a:pt x="0" y="97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305"/>
                    <a:pt x="44" y="348"/>
                    <a:pt x="97" y="348"/>
                  </a:cubicBezTo>
                  <a:cubicBezTo>
                    <a:pt x="638" y="348"/>
                    <a:pt x="638" y="348"/>
                    <a:pt x="638" y="348"/>
                  </a:cubicBezTo>
                  <a:cubicBezTo>
                    <a:pt x="691" y="348"/>
                    <a:pt x="734" y="305"/>
                    <a:pt x="734" y="251"/>
                  </a:cubicBezTo>
                  <a:cubicBezTo>
                    <a:pt x="734" y="97"/>
                    <a:pt x="734" y="97"/>
                    <a:pt x="734" y="97"/>
                  </a:cubicBezTo>
                  <a:cubicBezTo>
                    <a:pt x="734" y="44"/>
                    <a:pt x="691" y="0"/>
                    <a:pt x="638" y="0"/>
                  </a:cubicBezTo>
                  <a:close/>
                  <a:moveTo>
                    <a:pt x="696" y="251"/>
                  </a:moveTo>
                  <a:cubicBezTo>
                    <a:pt x="696" y="283"/>
                    <a:pt x="670" y="309"/>
                    <a:pt x="638" y="309"/>
                  </a:cubicBezTo>
                  <a:cubicBezTo>
                    <a:pt x="97" y="309"/>
                    <a:pt x="97" y="309"/>
                    <a:pt x="97" y="309"/>
                  </a:cubicBezTo>
                  <a:cubicBezTo>
                    <a:pt x="65" y="309"/>
                    <a:pt x="39" y="283"/>
                    <a:pt x="39" y="251"/>
                  </a:cubicBezTo>
                  <a:cubicBezTo>
                    <a:pt x="39" y="97"/>
                    <a:pt x="39" y="97"/>
                    <a:pt x="39" y="97"/>
                  </a:cubicBezTo>
                  <a:cubicBezTo>
                    <a:pt x="39" y="65"/>
                    <a:pt x="65" y="39"/>
                    <a:pt x="97" y="39"/>
                  </a:cubicBezTo>
                  <a:cubicBezTo>
                    <a:pt x="638" y="39"/>
                    <a:pt x="638" y="39"/>
                    <a:pt x="638" y="39"/>
                  </a:cubicBezTo>
                  <a:cubicBezTo>
                    <a:pt x="670" y="39"/>
                    <a:pt x="696" y="65"/>
                    <a:pt x="696" y="97"/>
                  </a:cubicBezTo>
                  <a:lnTo>
                    <a:pt x="696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7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SP: Integrácia a orchestrácia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  <p:graphicFrame>
        <p:nvGraphicFramePr>
          <p:cNvPr id="16" name="Tabuľ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944317"/>
              </p:ext>
            </p:extLst>
          </p:nvPr>
        </p:nvGraphicFramePr>
        <p:xfrm>
          <a:off x="2785216" y="1998472"/>
          <a:ext cx="7644583" cy="3332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57999">
                  <a:extLst>
                    <a:ext uri="{9D8B030D-6E8A-4147-A177-3AD203B41FA5}">
                      <a16:colId xmlns:a16="http://schemas.microsoft.com/office/drawing/2014/main" xmlns="" val="4167054336"/>
                    </a:ext>
                  </a:extLst>
                </a:gridCol>
                <a:gridCol w="1049298">
                  <a:extLst>
                    <a:ext uri="{9D8B030D-6E8A-4147-A177-3AD203B41FA5}">
                      <a16:colId xmlns:a16="http://schemas.microsoft.com/office/drawing/2014/main" xmlns="" val="137432594"/>
                    </a:ext>
                  </a:extLst>
                </a:gridCol>
                <a:gridCol w="1337286">
                  <a:extLst>
                    <a:ext uri="{9D8B030D-6E8A-4147-A177-3AD203B41FA5}">
                      <a16:colId xmlns:a16="http://schemas.microsoft.com/office/drawing/2014/main" xmlns="" val="2109000948"/>
                    </a:ext>
                  </a:extLst>
                </a:gridCol>
              </a:tblGrid>
              <a:tr h="433560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Názov aktivity</a:t>
                      </a:r>
                      <a:endParaRPr lang="sk-SK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64" marR="7664" marT="7664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Typ aktivity</a:t>
                      </a:r>
                      <a:endParaRPr lang="sk-SK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64" marR="7664" marT="7664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Zodpovednosť</a:t>
                      </a:r>
                      <a:endParaRPr lang="sk-SK" sz="14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664" marR="7664" marT="7664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90258903"/>
                  </a:ext>
                </a:extLst>
              </a:tr>
              <a:tr h="476271">
                <a:tc>
                  <a:txBody>
                    <a:bodyPr/>
                    <a:lstStyle/>
                    <a:p>
                      <a:pPr lvl="0" algn="l" fontAlgn="ctr"/>
                      <a:r>
                        <a:rPr lang="sk-SK" sz="140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</a:rPr>
                        <a:t>Zriadenie integračnej kancelárie VS SR s kompetenciami uvedenými v biznis architektúre SP </a:t>
                      </a:r>
                      <a:r>
                        <a:rPr lang="sk-SK" sz="1400" u="none" strike="noStrike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</a:rPr>
                        <a:t>IaO</a:t>
                      </a:r>
                      <a:endParaRPr lang="sk-SK" sz="140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72000" marR="7664" marT="76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  <a:latin typeface="+mn-lt"/>
                        </a:rPr>
                        <a:t>organizačná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64" marR="7664" marT="76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  <a:latin typeface="+mn-lt"/>
                        </a:rPr>
                        <a:t>ÚPPVII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64" marR="7664" marT="7664" marB="0" anchor="ctr"/>
                </a:tc>
                <a:extLst>
                  <a:ext uri="{0D108BD9-81ED-4DB2-BD59-A6C34878D82A}">
                    <a16:rowId xmlns:a16="http://schemas.microsoft.com/office/drawing/2014/main" xmlns="" val="561377810"/>
                  </a:ext>
                </a:extLst>
              </a:tr>
              <a:tr h="517565">
                <a:tc>
                  <a:txBody>
                    <a:bodyPr/>
                    <a:lstStyle/>
                    <a:p>
                      <a:pPr lvl="0" algn="l" fontAlgn="ctr"/>
                      <a:r>
                        <a:rPr lang="sk-SK" sz="1400" u="none" strike="noStrike">
                          <a:effectLst/>
                          <a:latin typeface="+mn-lt"/>
                        </a:rPr>
                        <a:t>Národný rámec interoperability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664" marT="76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>
                          <a:effectLst/>
                          <a:latin typeface="+mn-lt"/>
                        </a:rPr>
                        <a:t>IT - dokument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64" marR="7664" marT="76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  <a:latin typeface="+mn-lt"/>
                        </a:rPr>
                        <a:t>ÚPPVII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64" marR="7664" marT="7664" marB="0" anchor="ctr"/>
                </a:tc>
                <a:extLst>
                  <a:ext uri="{0D108BD9-81ED-4DB2-BD59-A6C34878D82A}">
                    <a16:rowId xmlns:a16="http://schemas.microsoft.com/office/drawing/2014/main" xmlns="" val="4269755095"/>
                  </a:ext>
                </a:extLst>
              </a:tr>
              <a:tr h="476271">
                <a:tc>
                  <a:txBody>
                    <a:bodyPr/>
                    <a:lstStyle/>
                    <a:p>
                      <a:pPr lvl="0" algn="l" fontAlgn="ctr"/>
                      <a:r>
                        <a:rPr lang="sk-SK" sz="1400" u="none" strike="noStrike" dirty="0">
                          <a:effectLst/>
                          <a:latin typeface="+mn-lt"/>
                        </a:rPr>
                        <a:t>Zavedenie API GW platformy za účelom jednotného pripojenia prístupových miest na služby VS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664" marT="76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>
                          <a:effectLst/>
                          <a:latin typeface="+mn-lt"/>
                        </a:rPr>
                        <a:t>IT - projekt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64" marR="7664" marT="76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  <a:latin typeface="+mn-lt"/>
                        </a:rPr>
                        <a:t>ÚPPVII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64" marR="7664" marT="7664" marB="0" anchor="ctr"/>
                </a:tc>
                <a:extLst>
                  <a:ext uri="{0D108BD9-81ED-4DB2-BD59-A6C34878D82A}">
                    <a16:rowId xmlns:a16="http://schemas.microsoft.com/office/drawing/2014/main" xmlns="" val="465348674"/>
                  </a:ext>
                </a:extLst>
              </a:tr>
              <a:tr h="476271">
                <a:tc>
                  <a:txBody>
                    <a:bodyPr/>
                    <a:lstStyle/>
                    <a:p>
                      <a:pPr lvl="0" algn="l" fontAlgn="ctr"/>
                      <a:r>
                        <a:rPr lang="sk-SK" sz="1400" u="none" strike="noStrike" dirty="0">
                          <a:effectLst/>
                          <a:latin typeface="+mn-lt"/>
                        </a:rPr>
                        <a:t>Zavedenie </a:t>
                      </a:r>
                      <a:r>
                        <a:rPr lang="sk-SK" sz="1400" u="none" strike="noStrike" dirty="0" err="1">
                          <a:effectLst/>
                          <a:latin typeface="+mn-lt"/>
                        </a:rPr>
                        <a:t>orchestračnej</a:t>
                      </a:r>
                      <a:r>
                        <a:rPr lang="sk-SK" sz="1400" u="none" strike="noStrike" dirty="0">
                          <a:effectLst/>
                          <a:latin typeface="+mn-lt"/>
                        </a:rPr>
                        <a:t> platformy podporujúcej procesnú integráciu a tvorbu kompozitných služieb pre nadrezortné procesy riešenia ŽS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664" marT="76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>
                          <a:effectLst/>
                          <a:latin typeface="+mn-lt"/>
                        </a:rPr>
                        <a:t>IT - projekt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64" marR="7664" marT="76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  <a:latin typeface="+mn-lt"/>
                        </a:rPr>
                        <a:t>ÚPPVII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64" marR="7664" marT="7664" marB="0" anchor="ctr"/>
                </a:tc>
                <a:extLst>
                  <a:ext uri="{0D108BD9-81ED-4DB2-BD59-A6C34878D82A}">
                    <a16:rowId xmlns:a16="http://schemas.microsoft.com/office/drawing/2014/main" xmlns="" val="2578727148"/>
                  </a:ext>
                </a:extLst>
              </a:tr>
              <a:tr h="476271">
                <a:tc>
                  <a:txBody>
                    <a:bodyPr/>
                    <a:lstStyle/>
                    <a:p>
                      <a:pPr lvl="0" algn="l" fontAlgn="ctr"/>
                      <a:r>
                        <a:rPr lang="sk-SK" sz="1400" u="none" strike="noStrike">
                          <a:effectLst/>
                          <a:latin typeface="+mn-lt"/>
                        </a:rPr>
                        <a:t>Zavedenie servisnej zbernice procesnej integrácie podporujúcej komunikačné toky medzi komponentmi aplikačnej architektúry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664" marT="76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>
                          <a:effectLst/>
                          <a:latin typeface="+mn-lt"/>
                        </a:rPr>
                        <a:t>IT - projekt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64" marR="7664" marT="76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  <a:latin typeface="+mn-lt"/>
                        </a:rPr>
                        <a:t>ÚPPVII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64" marR="7664" marT="7664" marB="0" anchor="ctr"/>
                </a:tc>
                <a:extLst>
                  <a:ext uri="{0D108BD9-81ED-4DB2-BD59-A6C34878D82A}">
                    <a16:rowId xmlns:a16="http://schemas.microsoft.com/office/drawing/2014/main" xmlns="" val="314063932"/>
                  </a:ext>
                </a:extLst>
              </a:tr>
              <a:tr h="476271">
                <a:tc>
                  <a:txBody>
                    <a:bodyPr/>
                    <a:lstStyle/>
                    <a:p>
                      <a:pPr lvl="0" algn="l" fontAlgn="ctr"/>
                      <a:r>
                        <a:rPr lang="sk-SK" sz="1400" u="none" strike="noStrike" dirty="0">
                          <a:effectLst/>
                          <a:latin typeface="+mn-lt"/>
                        </a:rPr>
                        <a:t>Rozvoj </a:t>
                      </a:r>
                      <a:r>
                        <a:rPr lang="sk-SK" sz="1400" u="none" strike="noStrike" dirty="0" err="1">
                          <a:effectLst/>
                          <a:latin typeface="+mn-lt"/>
                        </a:rPr>
                        <a:t>Meta</a:t>
                      </a:r>
                      <a:r>
                        <a:rPr lang="sk-SK" sz="1400" u="none" strike="noStrike" dirty="0">
                          <a:effectLst/>
                          <a:latin typeface="+mn-lt"/>
                        </a:rPr>
                        <a:t> IS a integrácia so zdrojovými evidenciami technických údajov o službách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2000" marR="7664" marT="76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>
                          <a:effectLst/>
                          <a:latin typeface="+mn-lt"/>
                        </a:rPr>
                        <a:t>IT - projekt</a:t>
                      </a:r>
                      <a:endParaRPr lang="sk-SK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64" marR="7664" marT="766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  <a:latin typeface="+mn-lt"/>
                        </a:rPr>
                        <a:t>ÚPPVII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64" marR="7664" marT="7664" marB="0" anchor="ctr"/>
                </a:tc>
                <a:extLst>
                  <a:ext uri="{0D108BD9-81ED-4DB2-BD59-A6C34878D82A}">
                    <a16:rowId xmlns:a16="http://schemas.microsoft.com/office/drawing/2014/main" xmlns="" val="18180773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40540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/>
          <a:p>
            <a:endParaRPr lang="sk-SK" dirty="0"/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>
            <a:normAutofit/>
          </a:bodyPr>
          <a:lstStyle/>
          <a:p>
            <a:r>
              <a:rPr lang="sk-SK" sz="3200" b="1" dirty="0">
                <a:latin typeface="Arial Narrow" panose="020B0606020202030204" pitchFamily="34" charset="0"/>
              </a:rPr>
              <a:t>Ďakujem za pozornosť!</a:t>
            </a:r>
            <a:endParaRPr lang="en-GB" sz="3200" b="1" dirty="0">
              <a:latin typeface="Arial Narrow" panose="020B0606020202030204" pitchFamily="34" charset="0"/>
            </a:endParaRPr>
          </a:p>
        </p:txBody>
      </p:sp>
      <p:pic>
        <p:nvPicPr>
          <p:cNvPr id="5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327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1130" y="1498377"/>
            <a:ext cx="1002632" cy="1002632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1459832" y="2785136"/>
            <a:ext cx="8582526" cy="10266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b="1" dirty="0"/>
              <a:t>Interakcia s verejnou správou,</a:t>
            </a:r>
          </a:p>
          <a:p>
            <a:r>
              <a:rPr lang="sk-SK" b="1" dirty="0"/>
              <a:t>životné situácie a </a:t>
            </a:r>
          </a:p>
          <a:p>
            <a:r>
              <a:rPr lang="sk-SK" b="1" dirty="0"/>
              <a:t>výber služby navigáciou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228428" y="1641751"/>
            <a:ext cx="20233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b="1">
                <a:solidFill>
                  <a:schemeClr val="accent1">
                    <a:lumMod val="75000"/>
                  </a:schemeClr>
                </a:solidFill>
              </a:rPr>
              <a:t>občan, podnikateľ, štát a tretí sektor</a:t>
            </a:r>
            <a:endParaRPr lang="sk-SK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1494" y="2851602"/>
            <a:ext cx="893761" cy="893761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1459832" y="4068155"/>
            <a:ext cx="8582526" cy="10266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b="1" dirty="0"/>
              <a:t>Multikanálový prístup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1442" y="4160986"/>
            <a:ext cx="933864" cy="933864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1459832" y="5334014"/>
            <a:ext cx="8582526" cy="10266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b="1" dirty="0"/>
              <a:t>Integrácia a Orchestrácia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7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1442" y="5390454"/>
            <a:ext cx="913813" cy="91381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425975" y="2093079"/>
            <a:ext cx="650240" cy="6502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459832" y="3606293"/>
            <a:ext cx="650240" cy="65024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459833" y="4889312"/>
            <a:ext cx="650240" cy="65024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549192" y="2873808"/>
            <a:ext cx="44798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i="1" dirty="0">
                <a:solidFill>
                  <a:schemeClr val="bg1"/>
                </a:solidFill>
              </a:rPr>
              <a:t>Zabezpečíme aby boli služby verejnej správy  poskytované s ohľadom na používateľský zážitok klienta vrátane personalizácie osobnej zóny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49192" y="4166003"/>
            <a:ext cx="44798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i="1" dirty="0">
                <a:solidFill>
                  <a:schemeClr val="bg1"/>
                </a:solidFill>
              </a:rPr>
              <a:t>Zabezpečíme aby boli služby verejnej správy  poskytované cez centralizované prístupové miesta </a:t>
            </a:r>
          </a:p>
          <a:p>
            <a:r>
              <a:rPr lang="sk-SK" sz="1600" i="1" dirty="0">
                <a:solidFill>
                  <a:schemeClr val="bg1"/>
                </a:solidFill>
              </a:rPr>
              <a:t>a zohľadňovali </a:t>
            </a:r>
            <a:r>
              <a:rPr lang="sk-SK" sz="1600" i="1" dirty="0" err="1">
                <a:solidFill>
                  <a:schemeClr val="bg1"/>
                </a:solidFill>
              </a:rPr>
              <a:t>multikanálové</a:t>
            </a:r>
            <a:r>
              <a:rPr lang="sk-SK" sz="1600" i="1" dirty="0">
                <a:solidFill>
                  <a:schemeClr val="bg1"/>
                </a:solidFill>
              </a:rPr>
              <a:t> cesty klienta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49192" y="5319567"/>
            <a:ext cx="44798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i="1" dirty="0">
                <a:solidFill>
                  <a:schemeClr val="bg1"/>
                </a:solidFill>
              </a:rPr>
              <a:t>Zabezpečíme aby boli služby verejnej správy  poskytované použitím unifikovaných integračných a </a:t>
            </a:r>
            <a:r>
              <a:rPr lang="sk-SK" sz="1600" i="1" dirty="0" err="1">
                <a:solidFill>
                  <a:schemeClr val="bg1"/>
                </a:solidFill>
              </a:rPr>
              <a:t>orchestračných</a:t>
            </a:r>
            <a:r>
              <a:rPr lang="sk-SK" sz="1600" i="1" dirty="0">
                <a:solidFill>
                  <a:schemeClr val="bg1"/>
                </a:solidFill>
              </a:rPr>
              <a:t> vzorov a dedikovaných stavebných blokov cieľovej architektúry </a:t>
            </a:r>
            <a:r>
              <a:rPr lang="sk-SK" sz="1600" i="1" dirty="0" err="1">
                <a:solidFill>
                  <a:schemeClr val="bg1"/>
                </a:solidFill>
              </a:rPr>
              <a:t>eGovernmentu</a:t>
            </a:r>
            <a:endParaRPr lang="sk-SK" sz="1600" i="1" dirty="0">
              <a:solidFill>
                <a:schemeClr val="bg1"/>
              </a:solidFill>
            </a:endParaRPr>
          </a:p>
        </p:txBody>
      </p:sp>
      <p:sp>
        <p:nvSpPr>
          <p:cNvPr id="17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BIG PICTURE</a:t>
            </a:r>
            <a:b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</a:br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Strategické priority priradené pracovnej skupine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8" name="Obrázok 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  <p:sp>
        <p:nvSpPr>
          <p:cNvPr id="19" name="Oval 22"/>
          <p:cNvSpPr>
            <a:spLocks noChangeAspect="1" noChangeArrowheads="1"/>
          </p:cNvSpPr>
          <p:nvPr>
            <p:custDataLst>
              <p:tags r:id="rId1"/>
            </p:custDataLst>
          </p:nvPr>
        </p:nvSpPr>
        <p:spPr bwMode="auto">
          <a:xfrm>
            <a:off x="9866496" y="3962986"/>
            <a:ext cx="396000" cy="396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180000" anchor="ctr"/>
          <a:lstStyle/>
          <a:p>
            <a:pPr algn="ctr">
              <a:buFont typeface="Wingdings" pitchFamily="2" charset="2"/>
              <a:buChar char="ü"/>
            </a:pPr>
            <a:r>
              <a:rPr lang="sk-SK" sz="2400" dirty="0">
                <a:solidFill>
                  <a:srgbClr val="92D050"/>
                </a:solidFill>
              </a:rPr>
              <a:t> </a:t>
            </a:r>
            <a:endParaRPr lang="en-GB" sz="2400" dirty="0">
              <a:solidFill>
                <a:srgbClr val="92D050"/>
              </a:solidFill>
            </a:endParaRPr>
          </a:p>
        </p:txBody>
      </p:sp>
      <p:sp>
        <p:nvSpPr>
          <p:cNvPr id="20" name="Oval 22"/>
          <p:cNvSpPr>
            <a:spLocks noChangeAspect="1" noChangeArrowheads="1"/>
          </p:cNvSpPr>
          <p:nvPr>
            <p:custDataLst>
              <p:tags r:id="rId2"/>
            </p:custDataLst>
          </p:nvPr>
        </p:nvSpPr>
        <p:spPr bwMode="auto">
          <a:xfrm>
            <a:off x="9866496" y="5132242"/>
            <a:ext cx="396000" cy="396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180000" anchor="ctr"/>
          <a:lstStyle/>
          <a:p>
            <a:pPr algn="ctr">
              <a:buFont typeface="Wingdings" pitchFamily="2" charset="2"/>
              <a:buChar char="ü"/>
            </a:pPr>
            <a:r>
              <a:rPr lang="sk-SK" sz="2400" dirty="0">
                <a:solidFill>
                  <a:srgbClr val="92D050"/>
                </a:solidFill>
              </a:rPr>
              <a:t> </a:t>
            </a:r>
            <a:endParaRPr lang="en-GB" sz="2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757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/>
        </p:nvSpPr>
        <p:spPr>
          <a:xfrm>
            <a:off x="142876" y="2419367"/>
            <a:ext cx="2781300" cy="2202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chemeClr val="accent1">
                  <a:lumMod val="75000"/>
                </a:schemeClr>
              </a:buClr>
              <a:buFont typeface="+mj-lt"/>
              <a:buAutoNum type="arabicParenR"/>
            </a:pPr>
            <a:endParaRPr lang="sk-SK" sz="1600" dirty="0"/>
          </a:p>
        </p:txBody>
      </p:sp>
      <p:sp>
        <p:nvSpPr>
          <p:cNvPr id="7" name="Zástupný objekt pre obsah 1"/>
          <p:cNvSpPr txBox="1">
            <a:spLocks/>
          </p:cNvSpPr>
          <p:nvPr/>
        </p:nvSpPr>
        <p:spPr>
          <a:xfrm>
            <a:off x="1150059" y="1922376"/>
            <a:ext cx="1724025" cy="421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dirty="0"/>
              <a:t>Zodpovednosť</a:t>
            </a:r>
            <a:endParaRPr lang="en-US" b="1" dirty="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503554" y="1431124"/>
            <a:ext cx="843476" cy="771861"/>
          </a:xfrm>
          <a:custGeom>
            <a:avLst/>
            <a:gdLst>
              <a:gd name="T0" fmla="*/ 320 w 358"/>
              <a:gd name="T1" fmla="*/ 38 h 327"/>
              <a:gd name="T2" fmla="*/ 185 w 358"/>
              <a:gd name="T3" fmla="*/ 38 h 327"/>
              <a:gd name="T4" fmla="*/ 29 w 358"/>
              <a:gd name="T5" fmla="*/ 192 h 327"/>
              <a:gd name="T6" fmla="*/ 29 w 358"/>
              <a:gd name="T7" fmla="*/ 297 h 327"/>
              <a:gd name="T8" fmla="*/ 134 w 358"/>
              <a:gd name="T9" fmla="*/ 297 h 327"/>
              <a:gd name="T10" fmla="*/ 290 w 358"/>
              <a:gd name="T11" fmla="*/ 143 h 327"/>
              <a:gd name="T12" fmla="*/ 290 w 358"/>
              <a:gd name="T13" fmla="*/ 68 h 327"/>
              <a:gd name="T14" fmla="*/ 215 w 358"/>
              <a:gd name="T15" fmla="*/ 68 h 327"/>
              <a:gd name="T16" fmla="*/ 98 w 358"/>
              <a:gd name="T17" fmla="*/ 185 h 327"/>
              <a:gd name="T18" fmla="*/ 98 w 358"/>
              <a:gd name="T19" fmla="*/ 200 h 327"/>
              <a:gd name="T20" fmla="*/ 113 w 358"/>
              <a:gd name="T21" fmla="*/ 200 h 327"/>
              <a:gd name="T22" fmla="*/ 230 w 358"/>
              <a:gd name="T23" fmla="*/ 83 h 327"/>
              <a:gd name="T24" fmla="*/ 275 w 358"/>
              <a:gd name="T25" fmla="*/ 83 h 327"/>
              <a:gd name="T26" fmla="*/ 275 w 358"/>
              <a:gd name="T27" fmla="*/ 128 h 327"/>
              <a:gd name="T28" fmla="*/ 119 w 358"/>
              <a:gd name="T29" fmla="*/ 282 h 327"/>
              <a:gd name="T30" fmla="*/ 44 w 358"/>
              <a:gd name="T31" fmla="*/ 282 h 327"/>
              <a:gd name="T32" fmla="*/ 44 w 358"/>
              <a:gd name="T33" fmla="*/ 207 h 327"/>
              <a:gd name="T34" fmla="*/ 198 w 358"/>
              <a:gd name="T35" fmla="*/ 54 h 327"/>
              <a:gd name="T36" fmla="*/ 304 w 358"/>
              <a:gd name="T37" fmla="*/ 54 h 327"/>
              <a:gd name="T38" fmla="*/ 304 w 358"/>
              <a:gd name="T39" fmla="*/ 160 h 327"/>
              <a:gd name="T40" fmla="*/ 188 w 358"/>
              <a:gd name="T41" fmla="*/ 276 h 327"/>
              <a:gd name="T42" fmla="*/ 188 w 358"/>
              <a:gd name="T43" fmla="*/ 291 h 327"/>
              <a:gd name="T44" fmla="*/ 203 w 358"/>
              <a:gd name="T45" fmla="*/ 291 h 327"/>
              <a:gd name="T46" fmla="*/ 320 w 358"/>
              <a:gd name="T47" fmla="*/ 174 h 327"/>
              <a:gd name="T48" fmla="*/ 320 w 358"/>
              <a:gd name="T49" fmla="*/ 38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58" h="327">
                <a:moveTo>
                  <a:pt x="320" y="38"/>
                </a:moveTo>
                <a:cubicBezTo>
                  <a:pt x="283" y="0"/>
                  <a:pt x="222" y="0"/>
                  <a:pt x="185" y="38"/>
                </a:cubicBezTo>
                <a:cubicBezTo>
                  <a:pt x="29" y="192"/>
                  <a:pt x="29" y="192"/>
                  <a:pt x="29" y="192"/>
                </a:cubicBezTo>
                <a:cubicBezTo>
                  <a:pt x="0" y="221"/>
                  <a:pt x="0" y="268"/>
                  <a:pt x="29" y="297"/>
                </a:cubicBezTo>
                <a:cubicBezTo>
                  <a:pt x="58" y="327"/>
                  <a:pt x="105" y="327"/>
                  <a:pt x="134" y="297"/>
                </a:cubicBezTo>
                <a:cubicBezTo>
                  <a:pt x="290" y="143"/>
                  <a:pt x="290" y="143"/>
                  <a:pt x="290" y="143"/>
                </a:cubicBezTo>
                <a:cubicBezTo>
                  <a:pt x="311" y="123"/>
                  <a:pt x="311" y="89"/>
                  <a:pt x="290" y="68"/>
                </a:cubicBezTo>
                <a:cubicBezTo>
                  <a:pt x="269" y="47"/>
                  <a:pt x="236" y="47"/>
                  <a:pt x="215" y="68"/>
                </a:cubicBezTo>
                <a:cubicBezTo>
                  <a:pt x="98" y="185"/>
                  <a:pt x="98" y="185"/>
                  <a:pt x="98" y="185"/>
                </a:cubicBezTo>
                <a:cubicBezTo>
                  <a:pt x="93" y="189"/>
                  <a:pt x="93" y="196"/>
                  <a:pt x="98" y="200"/>
                </a:cubicBezTo>
                <a:cubicBezTo>
                  <a:pt x="102" y="204"/>
                  <a:pt x="109" y="204"/>
                  <a:pt x="113" y="200"/>
                </a:cubicBezTo>
                <a:cubicBezTo>
                  <a:pt x="230" y="83"/>
                  <a:pt x="230" y="83"/>
                  <a:pt x="230" y="83"/>
                </a:cubicBezTo>
                <a:cubicBezTo>
                  <a:pt x="242" y="70"/>
                  <a:pt x="263" y="70"/>
                  <a:pt x="275" y="83"/>
                </a:cubicBezTo>
                <a:cubicBezTo>
                  <a:pt x="288" y="95"/>
                  <a:pt x="288" y="116"/>
                  <a:pt x="275" y="128"/>
                </a:cubicBezTo>
                <a:cubicBezTo>
                  <a:pt x="119" y="282"/>
                  <a:pt x="119" y="282"/>
                  <a:pt x="119" y="282"/>
                </a:cubicBezTo>
                <a:cubicBezTo>
                  <a:pt x="98" y="303"/>
                  <a:pt x="65" y="303"/>
                  <a:pt x="44" y="282"/>
                </a:cubicBezTo>
                <a:cubicBezTo>
                  <a:pt x="23" y="261"/>
                  <a:pt x="23" y="228"/>
                  <a:pt x="44" y="207"/>
                </a:cubicBezTo>
                <a:cubicBezTo>
                  <a:pt x="198" y="54"/>
                  <a:pt x="198" y="54"/>
                  <a:pt x="198" y="54"/>
                </a:cubicBezTo>
                <a:cubicBezTo>
                  <a:pt x="227" y="25"/>
                  <a:pt x="275" y="25"/>
                  <a:pt x="304" y="54"/>
                </a:cubicBezTo>
                <a:cubicBezTo>
                  <a:pt x="333" y="83"/>
                  <a:pt x="333" y="131"/>
                  <a:pt x="304" y="160"/>
                </a:cubicBezTo>
                <a:cubicBezTo>
                  <a:pt x="188" y="276"/>
                  <a:pt x="188" y="276"/>
                  <a:pt x="188" y="276"/>
                </a:cubicBezTo>
                <a:cubicBezTo>
                  <a:pt x="184" y="280"/>
                  <a:pt x="184" y="287"/>
                  <a:pt x="188" y="291"/>
                </a:cubicBezTo>
                <a:cubicBezTo>
                  <a:pt x="192" y="295"/>
                  <a:pt x="199" y="295"/>
                  <a:pt x="203" y="291"/>
                </a:cubicBezTo>
                <a:cubicBezTo>
                  <a:pt x="320" y="174"/>
                  <a:pt x="320" y="174"/>
                  <a:pt x="320" y="174"/>
                </a:cubicBezTo>
                <a:cubicBezTo>
                  <a:pt x="358" y="136"/>
                  <a:pt x="358" y="75"/>
                  <a:pt x="320" y="3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Zástupný objekt pre obsah 1"/>
          <p:cNvSpPr txBox="1">
            <a:spLocks/>
          </p:cNvSpPr>
          <p:nvPr/>
        </p:nvSpPr>
        <p:spPr>
          <a:xfrm>
            <a:off x="4678765" y="1888290"/>
            <a:ext cx="1724025" cy="421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dirty="0"/>
              <a:t>Členovia tímu</a:t>
            </a:r>
            <a:endParaRPr lang="en-US" b="1" dirty="0"/>
          </a:p>
        </p:txBody>
      </p:sp>
      <p:cxnSp>
        <p:nvCxnSpPr>
          <p:cNvPr id="10" name="Straight Connector 159"/>
          <p:cNvCxnSpPr/>
          <p:nvPr/>
        </p:nvCxnSpPr>
        <p:spPr>
          <a:xfrm>
            <a:off x="3192348" y="1784263"/>
            <a:ext cx="15460" cy="233427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232"/>
          <p:cNvGrpSpPr/>
          <p:nvPr/>
        </p:nvGrpSpPr>
        <p:grpSpPr>
          <a:xfrm>
            <a:off x="3951464" y="1413273"/>
            <a:ext cx="692772" cy="789712"/>
            <a:chOff x="-15875" y="-3175"/>
            <a:chExt cx="5037138" cy="5741988"/>
          </a:xfrm>
          <a:solidFill>
            <a:schemeClr val="accent1">
              <a:lumMod val="75000"/>
            </a:schemeClr>
          </a:solidFill>
        </p:grpSpPr>
        <p:sp>
          <p:nvSpPr>
            <p:cNvPr id="12" name="Freeform 9"/>
            <p:cNvSpPr>
              <a:spLocks noEditPoints="1"/>
            </p:cNvSpPr>
            <p:nvPr/>
          </p:nvSpPr>
          <p:spPr bwMode="auto">
            <a:xfrm>
              <a:off x="-15875" y="-3175"/>
              <a:ext cx="5037138" cy="5741988"/>
            </a:xfrm>
            <a:custGeom>
              <a:avLst/>
              <a:gdLst>
                <a:gd name="T0" fmla="*/ 985 w 1340"/>
                <a:gd name="T1" fmla="*/ 48 h 1528"/>
                <a:gd name="T2" fmla="*/ 348 w 1340"/>
                <a:gd name="T3" fmla="*/ 100 h 1528"/>
                <a:gd name="T4" fmla="*/ 114 w 1340"/>
                <a:gd name="T5" fmla="*/ 402 h 1528"/>
                <a:gd name="T6" fmla="*/ 115 w 1340"/>
                <a:gd name="T7" fmla="*/ 590 h 1528"/>
                <a:gd name="T8" fmla="*/ 119 w 1340"/>
                <a:gd name="T9" fmla="*/ 607 h 1528"/>
                <a:gd name="T10" fmla="*/ 66 w 1340"/>
                <a:gd name="T11" fmla="*/ 692 h 1528"/>
                <a:gd name="T12" fmla="*/ 24 w 1340"/>
                <a:gd name="T13" fmla="*/ 752 h 1528"/>
                <a:gd name="T14" fmla="*/ 23 w 1340"/>
                <a:gd name="T15" fmla="*/ 753 h 1528"/>
                <a:gd name="T16" fmla="*/ 61 w 1340"/>
                <a:gd name="T17" fmla="*/ 922 h 1528"/>
                <a:gd name="T18" fmla="*/ 84 w 1340"/>
                <a:gd name="T19" fmla="*/ 1001 h 1528"/>
                <a:gd name="T20" fmla="*/ 127 w 1340"/>
                <a:gd name="T21" fmla="*/ 1107 h 1528"/>
                <a:gd name="T22" fmla="*/ 126 w 1340"/>
                <a:gd name="T23" fmla="*/ 1183 h 1528"/>
                <a:gd name="T24" fmla="*/ 288 w 1340"/>
                <a:gd name="T25" fmla="*/ 1319 h 1528"/>
                <a:gd name="T26" fmla="*/ 416 w 1340"/>
                <a:gd name="T27" fmla="*/ 1415 h 1528"/>
                <a:gd name="T28" fmla="*/ 1053 w 1340"/>
                <a:gd name="T29" fmla="*/ 1528 h 1528"/>
                <a:gd name="T30" fmla="*/ 1170 w 1340"/>
                <a:gd name="T31" fmla="*/ 1389 h 1528"/>
                <a:gd name="T32" fmla="*/ 1132 w 1340"/>
                <a:gd name="T33" fmla="*/ 1086 h 1528"/>
                <a:gd name="T34" fmla="*/ 1324 w 1340"/>
                <a:gd name="T35" fmla="*/ 711 h 1528"/>
                <a:gd name="T36" fmla="*/ 1204 w 1340"/>
                <a:gd name="T37" fmla="*/ 201 h 1528"/>
                <a:gd name="T38" fmla="*/ 1069 w 1340"/>
                <a:gd name="T39" fmla="*/ 1033 h 1528"/>
                <a:gd name="T40" fmla="*/ 1089 w 1340"/>
                <a:gd name="T41" fmla="*/ 1403 h 1528"/>
                <a:gd name="T42" fmla="*/ 1053 w 1340"/>
                <a:gd name="T43" fmla="*/ 1445 h 1528"/>
                <a:gd name="T44" fmla="*/ 498 w 1340"/>
                <a:gd name="T45" fmla="*/ 1411 h 1528"/>
                <a:gd name="T46" fmla="*/ 443 w 1340"/>
                <a:gd name="T47" fmla="*/ 1203 h 1528"/>
                <a:gd name="T48" fmla="*/ 288 w 1340"/>
                <a:gd name="T49" fmla="*/ 1236 h 1528"/>
                <a:gd name="T50" fmla="*/ 172 w 1340"/>
                <a:gd name="T51" fmla="*/ 1030 h 1528"/>
                <a:gd name="T52" fmla="*/ 187 w 1340"/>
                <a:gd name="T53" fmla="*/ 969 h 1528"/>
                <a:gd name="T54" fmla="*/ 146 w 1340"/>
                <a:gd name="T55" fmla="*/ 947 h 1528"/>
                <a:gd name="T56" fmla="*/ 160 w 1340"/>
                <a:gd name="T57" fmla="*/ 884 h 1528"/>
                <a:gd name="T58" fmla="*/ 111 w 1340"/>
                <a:gd name="T59" fmla="*/ 855 h 1528"/>
                <a:gd name="T60" fmla="*/ 93 w 1340"/>
                <a:gd name="T61" fmla="*/ 797 h 1528"/>
                <a:gd name="T62" fmla="*/ 190 w 1340"/>
                <a:gd name="T63" fmla="*/ 650 h 1528"/>
                <a:gd name="T64" fmla="*/ 195 w 1340"/>
                <a:gd name="T65" fmla="*/ 572 h 1528"/>
                <a:gd name="T66" fmla="*/ 194 w 1340"/>
                <a:gd name="T67" fmla="*/ 422 h 1528"/>
                <a:gd name="T68" fmla="*/ 1243 w 1340"/>
                <a:gd name="T69" fmla="*/ 699 h 1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0" h="1528">
                  <a:moveTo>
                    <a:pt x="1204" y="201"/>
                  </a:moveTo>
                  <a:cubicBezTo>
                    <a:pt x="1146" y="134"/>
                    <a:pt x="1073" y="83"/>
                    <a:pt x="985" y="48"/>
                  </a:cubicBezTo>
                  <a:cubicBezTo>
                    <a:pt x="906" y="17"/>
                    <a:pt x="816" y="0"/>
                    <a:pt x="725" y="0"/>
                  </a:cubicBezTo>
                  <a:cubicBezTo>
                    <a:pt x="589" y="0"/>
                    <a:pt x="456" y="36"/>
                    <a:pt x="348" y="100"/>
                  </a:cubicBezTo>
                  <a:cubicBezTo>
                    <a:pt x="290" y="135"/>
                    <a:pt x="241" y="177"/>
                    <a:pt x="202" y="226"/>
                  </a:cubicBezTo>
                  <a:cubicBezTo>
                    <a:pt x="160" y="279"/>
                    <a:pt x="130" y="338"/>
                    <a:pt x="114" y="402"/>
                  </a:cubicBezTo>
                  <a:cubicBezTo>
                    <a:pt x="100" y="457"/>
                    <a:pt x="99" y="521"/>
                    <a:pt x="111" y="572"/>
                  </a:cubicBezTo>
                  <a:cubicBezTo>
                    <a:pt x="115" y="590"/>
                    <a:pt x="115" y="590"/>
                    <a:pt x="115" y="590"/>
                  </a:cubicBezTo>
                  <a:cubicBezTo>
                    <a:pt x="116" y="595"/>
                    <a:pt x="117" y="600"/>
                    <a:pt x="118" y="604"/>
                  </a:cubicBezTo>
                  <a:cubicBezTo>
                    <a:pt x="119" y="605"/>
                    <a:pt x="119" y="606"/>
                    <a:pt x="119" y="607"/>
                  </a:cubicBezTo>
                  <a:cubicBezTo>
                    <a:pt x="116" y="614"/>
                    <a:pt x="116" y="614"/>
                    <a:pt x="116" y="614"/>
                  </a:cubicBezTo>
                  <a:cubicBezTo>
                    <a:pt x="103" y="640"/>
                    <a:pt x="85" y="665"/>
                    <a:pt x="66" y="692"/>
                  </a:cubicBezTo>
                  <a:cubicBezTo>
                    <a:pt x="52" y="711"/>
                    <a:pt x="37" y="730"/>
                    <a:pt x="24" y="752"/>
                  </a:cubicBezTo>
                  <a:cubicBezTo>
                    <a:pt x="24" y="752"/>
                    <a:pt x="24" y="752"/>
                    <a:pt x="24" y="752"/>
                  </a:cubicBezTo>
                  <a:cubicBezTo>
                    <a:pt x="24" y="752"/>
                    <a:pt x="24" y="752"/>
                    <a:pt x="24" y="752"/>
                  </a:cubicBezTo>
                  <a:cubicBezTo>
                    <a:pt x="23" y="753"/>
                    <a:pt x="23" y="753"/>
                    <a:pt x="23" y="753"/>
                  </a:cubicBezTo>
                  <a:cubicBezTo>
                    <a:pt x="4" y="783"/>
                    <a:pt x="0" y="820"/>
                    <a:pt x="10" y="854"/>
                  </a:cubicBezTo>
                  <a:cubicBezTo>
                    <a:pt x="18" y="882"/>
                    <a:pt x="37" y="906"/>
                    <a:pt x="61" y="922"/>
                  </a:cubicBezTo>
                  <a:cubicBezTo>
                    <a:pt x="59" y="943"/>
                    <a:pt x="63" y="964"/>
                    <a:pt x="73" y="983"/>
                  </a:cubicBezTo>
                  <a:cubicBezTo>
                    <a:pt x="76" y="989"/>
                    <a:pt x="80" y="995"/>
                    <a:pt x="84" y="1001"/>
                  </a:cubicBezTo>
                  <a:cubicBezTo>
                    <a:pt x="82" y="1028"/>
                    <a:pt x="89" y="1056"/>
                    <a:pt x="106" y="1078"/>
                  </a:cubicBezTo>
                  <a:cubicBezTo>
                    <a:pt x="127" y="1107"/>
                    <a:pt x="127" y="1107"/>
                    <a:pt x="127" y="1107"/>
                  </a:cubicBezTo>
                  <a:cubicBezTo>
                    <a:pt x="127" y="1111"/>
                    <a:pt x="126" y="1116"/>
                    <a:pt x="126" y="1120"/>
                  </a:cubicBezTo>
                  <a:cubicBezTo>
                    <a:pt x="125" y="1138"/>
                    <a:pt x="124" y="1160"/>
                    <a:pt x="126" y="1183"/>
                  </a:cubicBezTo>
                  <a:cubicBezTo>
                    <a:pt x="131" y="1219"/>
                    <a:pt x="144" y="1249"/>
                    <a:pt x="165" y="1272"/>
                  </a:cubicBezTo>
                  <a:cubicBezTo>
                    <a:pt x="194" y="1303"/>
                    <a:pt x="236" y="1319"/>
                    <a:pt x="288" y="1319"/>
                  </a:cubicBezTo>
                  <a:cubicBezTo>
                    <a:pt x="322" y="1319"/>
                    <a:pt x="361" y="1312"/>
                    <a:pt x="408" y="1299"/>
                  </a:cubicBezTo>
                  <a:cubicBezTo>
                    <a:pt x="411" y="1328"/>
                    <a:pt x="413" y="1367"/>
                    <a:pt x="416" y="1415"/>
                  </a:cubicBezTo>
                  <a:cubicBezTo>
                    <a:pt x="419" y="1478"/>
                    <a:pt x="471" y="1528"/>
                    <a:pt x="534" y="1528"/>
                  </a:cubicBezTo>
                  <a:cubicBezTo>
                    <a:pt x="1053" y="1528"/>
                    <a:pt x="1053" y="1528"/>
                    <a:pt x="1053" y="1528"/>
                  </a:cubicBezTo>
                  <a:cubicBezTo>
                    <a:pt x="1088" y="1528"/>
                    <a:pt x="1121" y="1512"/>
                    <a:pt x="1144" y="1485"/>
                  </a:cubicBezTo>
                  <a:cubicBezTo>
                    <a:pt x="1166" y="1458"/>
                    <a:pt x="1176" y="1423"/>
                    <a:pt x="1170" y="1389"/>
                  </a:cubicBezTo>
                  <a:cubicBezTo>
                    <a:pt x="1122" y="1123"/>
                    <a:pt x="1122" y="1123"/>
                    <a:pt x="1122" y="1123"/>
                  </a:cubicBezTo>
                  <a:cubicBezTo>
                    <a:pt x="1120" y="1109"/>
                    <a:pt x="1123" y="1096"/>
                    <a:pt x="1132" y="1086"/>
                  </a:cubicBezTo>
                  <a:cubicBezTo>
                    <a:pt x="1170" y="1041"/>
                    <a:pt x="1214" y="987"/>
                    <a:pt x="1250" y="923"/>
                  </a:cubicBezTo>
                  <a:cubicBezTo>
                    <a:pt x="1289" y="855"/>
                    <a:pt x="1313" y="785"/>
                    <a:pt x="1324" y="711"/>
                  </a:cubicBezTo>
                  <a:cubicBezTo>
                    <a:pt x="1340" y="606"/>
                    <a:pt x="1337" y="508"/>
                    <a:pt x="1316" y="421"/>
                  </a:cubicBezTo>
                  <a:cubicBezTo>
                    <a:pt x="1295" y="337"/>
                    <a:pt x="1257" y="263"/>
                    <a:pt x="1204" y="201"/>
                  </a:cubicBezTo>
                  <a:close/>
                  <a:moveTo>
                    <a:pt x="1243" y="699"/>
                  </a:moveTo>
                  <a:cubicBezTo>
                    <a:pt x="1222" y="838"/>
                    <a:pt x="1149" y="938"/>
                    <a:pt x="1069" y="1033"/>
                  </a:cubicBezTo>
                  <a:cubicBezTo>
                    <a:pt x="1045" y="1062"/>
                    <a:pt x="1035" y="1100"/>
                    <a:pt x="1041" y="1137"/>
                  </a:cubicBezTo>
                  <a:cubicBezTo>
                    <a:pt x="1089" y="1403"/>
                    <a:pt x="1089" y="1403"/>
                    <a:pt x="1089" y="1403"/>
                  </a:cubicBezTo>
                  <a:cubicBezTo>
                    <a:pt x="1091" y="1414"/>
                    <a:pt x="1088" y="1424"/>
                    <a:pt x="1081" y="1433"/>
                  </a:cubicBezTo>
                  <a:cubicBezTo>
                    <a:pt x="1074" y="1441"/>
                    <a:pt x="1064" y="1445"/>
                    <a:pt x="1053" y="1445"/>
                  </a:cubicBezTo>
                  <a:cubicBezTo>
                    <a:pt x="534" y="1445"/>
                    <a:pt x="534" y="1445"/>
                    <a:pt x="534" y="1445"/>
                  </a:cubicBezTo>
                  <a:cubicBezTo>
                    <a:pt x="515" y="1445"/>
                    <a:pt x="499" y="1430"/>
                    <a:pt x="498" y="1411"/>
                  </a:cubicBezTo>
                  <a:cubicBezTo>
                    <a:pt x="493" y="1321"/>
                    <a:pt x="488" y="1266"/>
                    <a:pt x="485" y="1235"/>
                  </a:cubicBezTo>
                  <a:cubicBezTo>
                    <a:pt x="483" y="1220"/>
                    <a:pt x="464" y="1203"/>
                    <a:pt x="443" y="1203"/>
                  </a:cubicBezTo>
                  <a:cubicBezTo>
                    <a:pt x="439" y="1203"/>
                    <a:pt x="436" y="1204"/>
                    <a:pt x="432" y="1205"/>
                  </a:cubicBezTo>
                  <a:cubicBezTo>
                    <a:pt x="367" y="1227"/>
                    <a:pt x="321" y="1236"/>
                    <a:pt x="288" y="1236"/>
                  </a:cubicBezTo>
                  <a:cubicBezTo>
                    <a:pt x="162" y="1236"/>
                    <a:pt x="227" y="1105"/>
                    <a:pt x="203" y="1072"/>
                  </a:cubicBezTo>
                  <a:cubicBezTo>
                    <a:pt x="172" y="1030"/>
                    <a:pt x="172" y="1030"/>
                    <a:pt x="172" y="1030"/>
                  </a:cubicBezTo>
                  <a:cubicBezTo>
                    <a:pt x="164" y="1019"/>
                    <a:pt x="163" y="1005"/>
                    <a:pt x="171" y="994"/>
                  </a:cubicBezTo>
                  <a:cubicBezTo>
                    <a:pt x="187" y="969"/>
                    <a:pt x="187" y="969"/>
                    <a:pt x="187" y="969"/>
                  </a:cubicBezTo>
                  <a:cubicBezTo>
                    <a:pt x="166" y="963"/>
                    <a:pt x="166" y="963"/>
                    <a:pt x="166" y="963"/>
                  </a:cubicBezTo>
                  <a:cubicBezTo>
                    <a:pt x="158" y="961"/>
                    <a:pt x="150" y="955"/>
                    <a:pt x="146" y="947"/>
                  </a:cubicBezTo>
                  <a:cubicBezTo>
                    <a:pt x="142" y="939"/>
                    <a:pt x="142" y="929"/>
                    <a:pt x="145" y="921"/>
                  </a:cubicBezTo>
                  <a:cubicBezTo>
                    <a:pt x="160" y="884"/>
                    <a:pt x="160" y="884"/>
                    <a:pt x="160" y="884"/>
                  </a:cubicBezTo>
                  <a:cubicBezTo>
                    <a:pt x="161" y="881"/>
                    <a:pt x="160" y="877"/>
                    <a:pt x="156" y="876"/>
                  </a:cubicBezTo>
                  <a:cubicBezTo>
                    <a:pt x="111" y="855"/>
                    <a:pt x="111" y="855"/>
                    <a:pt x="111" y="855"/>
                  </a:cubicBezTo>
                  <a:cubicBezTo>
                    <a:pt x="100" y="850"/>
                    <a:pt x="92" y="841"/>
                    <a:pt x="89" y="830"/>
                  </a:cubicBezTo>
                  <a:cubicBezTo>
                    <a:pt x="85" y="819"/>
                    <a:pt x="87" y="807"/>
                    <a:pt x="93" y="797"/>
                  </a:cubicBezTo>
                  <a:cubicBezTo>
                    <a:pt x="94" y="796"/>
                    <a:pt x="94" y="796"/>
                    <a:pt x="94" y="796"/>
                  </a:cubicBezTo>
                  <a:cubicBezTo>
                    <a:pt x="124" y="746"/>
                    <a:pt x="164" y="702"/>
                    <a:pt x="190" y="650"/>
                  </a:cubicBezTo>
                  <a:cubicBezTo>
                    <a:pt x="201" y="628"/>
                    <a:pt x="201" y="628"/>
                    <a:pt x="201" y="628"/>
                  </a:cubicBezTo>
                  <a:cubicBezTo>
                    <a:pt x="208" y="613"/>
                    <a:pt x="199" y="589"/>
                    <a:pt x="195" y="572"/>
                  </a:cubicBezTo>
                  <a:cubicBezTo>
                    <a:pt x="191" y="553"/>
                    <a:pt x="191" y="553"/>
                    <a:pt x="191" y="553"/>
                  </a:cubicBezTo>
                  <a:cubicBezTo>
                    <a:pt x="182" y="513"/>
                    <a:pt x="184" y="463"/>
                    <a:pt x="194" y="422"/>
                  </a:cubicBezTo>
                  <a:cubicBezTo>
                    <a:pt x="248" y="205"/>
                    <a:pt x="487" y="82"/>
                    <a:pt x="725" y="82"/>
                  </a:cubicBezTo>
                  <a:cubicBezTo>
                    <a:pt x="1018" y="82"/>
                    <a:pt x="1308" y="270"/>
                    <a:pt x="1243" y="6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950913" y="541338"/>
              <a:ext cx="3556000" cy="2894013"/>
            </a:xfrm>
            <a:custGeom>
              <a:avLst/>
              <a:gdLst>
                <a:gd name="T0" fmla="*/ 626 w 946"/>
                <a:gd name="T1" fmla="*/ 35 h 770"/>
                <a:gd name="T2" fmla="*/ 554 w 946"/>
                <a:gd name="T3" fmla="*/ 8 h 770"/>
                <a:gd name="T4" fmla="*/ 508 w 946"/>
                <a:gd name="T5" fmla="*/ 18 h 770"/>
                <a:gd name="T6" fmla="*/ 456 w 946"/>
                <a:gd name="T7" fmla="*/ 0 h 770"/>
                <a:gd name="T8" fmla="*/ 414 w 946"/>
                <a:gd name="T9" fmla="*/ 12 h 770"/>
                <a:gd name="T10" fmla="*/ 381 w 946"/>
                <a:gd name="T11" fmla="*/ 8 h 770"/>
                <a:gd name="T12" fmla="*/ 287 w 946"/>
                <a:gd name="T13" fmla="*/ 41 h 770"/>
                <a:gd name="T14" fmla="*/ 278 w 946"/>
                <a:gd name="T15" fmla="*/ 40 h 770"/>
                <a:gd name="T16" fmla="*/ 163 w 946"/>
                <a:gd name="T17" fmla="*/ 92 h 770"/>
                <a:gd name="T18" fmla="*/ 64 w 946"/>
                <a:gd name="T19" fmla="*/ 209 h 770"/>
                <a:gd name="T20" fmla="*/ 25 w 946"/>
                <a:gd name="T21" fmla="*/ 266 h 770"/>
                <a:gd name="T22" fmla="*/ 26 w 946"/>
                <a:gd name="T23" fmla="*/ 274 h 770"/>
                <a:gd name="T24" fmla="*/ 0 w 946"/>
                <a:gd name="T25" fmla="*/ 357 h 770"/>
                <a:gd name="T26" fmla="*/ 67 w 946"/>
                <a:gd name="T27" fmla="*/ 480 h 770"/>
                <a:gd name="T28" fmla="*/ 176 w 946"/>
                <a:gd name="T29" fmla="*/ 558 h 770"/>
                <a:gd name="T30" fmla="*/ 231 w 946"/>
                <a:gd name="T31" fmla="*/ 544 h 770"/>
                <a:gd name="T32" fmla="*/ 301 w 946"/>
                <a:gd name="T33" fmla="*/ 587 h 770"/>
                <a:gd name="T34" fmla="*/ 443 w 946"/>
                <a:gd name="T35" fmla="*/ 687 h 770"/>
                <a:gd name="T36" fmla="*/ 504 w 946"/>
                <a:gd name="T37" fmla="*/ 674 h 770"/>
                <a:gd name="T38" fmla="*/ 667 w 946"/>
                <a:gd name="T39" fmla="*/ 770 h 770"/>
                <a:gd name="T40" fmla="*/ 840 w 946"/>
                <a:gd name="T41" fmla="*/ 652 h 770"/>
                <a:gd name="T42" fmla="*/ 936 w 946"/>
                <a:gd name="T43" fmla="*/ 489 h 770"/>
                <a:gd name="T44" fmla="*/ 933 w 946"/>
                <a:gd name="T45" fmla="*/ 456 h 770"/>
                <a:gd name="T46" fmla="*/ 946 w 946"/>
                <a:gd name="T47" fmla="*/ 400 h 770"/>
                <a:gd name="T48" fmla="*/ 914 w 946"/>
                <a:gd name="T49" fmla="*/ 316 h 770"/>
                <a:gd name="T50" fmla="*/ 916 w 946"/>
                <a:gd name="T51" fmla="*/ 297 h 770"/>
                <a:gd name="T52" fmla="*/ 840 w 946"/>
                <a:gd name="T53" fmla="*/ 181 h 770"/>
                <a:gd name="T54" fmla="*/ 626 w 946"/>
                <a:gd name="T55" fmla="*/ 35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6" h="770">
                  <a:moveTo>
                    <a:pt x="626" y="35"/>
                  </a:moveTo>
                  <a:cubicBezTo>
                    <a:pt x="607" y="18"/>
                    <a:pt x="581" y="8"/>
                    <a:pt x="554" y="8"/>
                  </a:cubicBezTo>
                  <a:cubicBezTo>
                    <a:pt x="537" y="8"/>
                    <a:pt x="522" y="12"/>
                    <a:pt x="508" y="18"/>
                  </a:cubicBezTo>
                  <a:cubicBezTo>
                    <a:pt x="493" y="7"/>
                    <a:pt x="475" y="0"/>
                    <a:pt x="456" y="0"/>
                  </a:cubicBezTo>
                  <a:cubicBezTo>
                    <a:pt x="441" y="0"/>
                    <a:pt x="426" y="5"/>
                    <a:pt x="414" y="12"/>
                  </a:cubicBezTo>
                  <a:cubicBezTo>
                    <a:pt x="403" y="9"/>
                    <a:pt x="392" y="8"/>
                    <a:pt x="381" y="8"/>
                  </a:cubicBezTo>
                  <a:cubicBezTo>
                    <a:pt x="345" y="8"/>
                    <a:pt x="313" y="20"/>
                    <a:pt x="287" y="41"/>
                  </a:cubicBezTo>
                  <a:cubicBezTo>
                    <a:pt x="284" y="40"/>
                    <a:pt x="281" y="40"/>
                    <a:pt x="278" y="40"/>
                  </a:cubicBezTo>
                  <a:cubicBezTo>
                    <a:pt x="232" y="40"/>
                    <a:pt x="191" y="60"/>
                    <a:pt x="163" y="92"/>
                  </a:cubicBezTo>
                  <a:cubicBezTo>
                    <a:pt x="108" y="103"/>
                    <a:pt x="65" y="151"/>
                    <a:pt x="64" y="209"/>
                  </a:cubicBezTo>
                  <a:cubicBezTo>
                    <a:pt x="41" y="218"/>
                    <a:pt x="25" y="240"/>
                    <a:pt x="25" y="266"/>
                  </a:cubicBezTo>
                  <a:cubicBezTo>
                    <a:pt x="25" y="269"/>
                    <a:pt x="25" y="272"/>
                    <a:pt x="26" y="274"/>
                  </a:cubicBezTo>
                  <a:cubicBezTo>
                    <a:pt x="9" y="298"/>
                    <a:pt x="0" y="327"/>
                    <a:pt x="0" y="357"/>
                  </a:cubicBezTo>
                  <a:cubicBezTo>
                    <a:pt x="0" y="409"/>
                    <a:pt x="26" y="454"/>
                    <a:pt x="67" y="480"/>
                  </a:cubicBezTo>
                  <a:cubicBezTo>
                    <a:pt x="82" y="525"/>
                    <a:pt x="125" y="558"/>
                    <a:pt x="176" y="558"/>
                  </a:cubicBezTo>
                  <a:cubicBezTo>
                    <a:pt x="196" y="558"/>
                    <a:pt x="215" y="553"/>
                    <a:pt x="231" y="544"/>
                  </a:cubicBezTo>
                  <a:cubicBezTo>
                    <a:pt x="248" y="566"/>
                    <a:pt x="273" y="582"/>
                    <a:pt x="301" y="587"/>
                  </a:cubicBezTo>
                  <a:cubicBezTo>
                    <a:pt x="322" y="645"/>
                    <a:pt x="378" y="687"/>
                    <a:pt x="443" y="687"/>
                  </a:cubicBezTo>
                  <a:cubicBezTo>
                    <a:pt x="465" y="687"/>
                    <a:pt x="486" y="682"/>
                    <a:pt x="504" y="674"/>
                  </a:cubicBezTo>
                  <a:cubicBezTo>
                    <a:pt x="536" y="731"/>
                    <a:pt x="597" y="770"/>
                    <a:pt x="667" y="770"/>
                  </a:cubicBezTo>
                  <a:cubicBezTo>
                    <a:pt x="746" y="770"/>
                    <a:pt x="813" y="721"/>
                    <a:pt x="840" y="652"/>
                  </a:cubicBezTo>
                  <a:cubicBezTo>
                    <a:pt x="897" y="620"/>
                    <a:pt x="936" y="559"/>
                    <a:pt x="936" y="489"/>
                  </a:cubicBezTo>
                  <a:cubicBezTo>
                    <a:pt x="936" y="478"/>
                    <a:pt x="935" y="466"/>
                    <a:pt x="933" y="456"/>
                  </a:cubicBezTo>
                  <a:cubicBezTo>
                    <a:pt x="941" y="439"/>
                    <a:pt x="946" y="420"/>
                    <a:pt x="946" y="400"/>
                  </a:cubicBezTo>
                  <a:cubicBezTo>
                    <a:pt x="946" y="368"/>
                    <a:pt x="934" y="339"/>
                    <a:pt x="914" y="316"/>
                  </a:cubicBezTo>
                  <a:cubicBezTo>
                    <a:pt x="915" y="310"/>
                    <a:pt x="916" y="303"/>
                    <a:pt x="916" y="297"/>
                  </a:cubicBezTo>
                  <a:cubicBezTo>
                    <a:pt x="916" y="245"/>
                    <a:pt x="885" y="200"/>
                    <a:pt x="840" y="181"/>
                  </a:cubicBezTo>
                  <a:cubicBezTo>
                    <a:pt x="805" y="97"/>
                    <a:pt x="722" y="37"/>
                    <a:pt x="626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4" name="Content Placeholder 2"/>
          <p:cNvSpPr>
            <a:spLocks noGrp="1"/>
          </p:cNvSpPr>
          <p:nvPr/>
        </p:nvSpPr>
        <p:spPr>
          <a:xfrm>
            <a:off x="3650242" y="2509320"/>
            <a:ext cx="7636883" cy="15698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r>
              <a:rPr lang="sk-SK" sz="1600" dirty="0"/>
              <a:t>ÚPPVII</a:t>
            </a:r>
          </a:p>
        </p:txBody>
      </p:sp>
      <p:sp>
        <p:nvSpPr>
          <p:cNvPr id="15" name="Content Placeholder 2"/>
          <p:cNvSpPr>
            <a:spLocks noGrp="1"/>
          </p:cNvSpPr>
          <p:nvPr/>
        </p:nvSpPr>
        <p:spPr>
          <a:xfrm>
            <a:off x="2172914" y="4442861"/>
            <a:ext cx="1995909" cy="1546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r>
              <a:rPr lang="sk-SK" sz="1600" dirty="0"/>
              <a:t>MV SR</a:t>
            </a:r>
          </a:p>
        </p:txBody>
      </p:sp>
      <p:sp>
        <p:nvSpPr>
          <p:cNvPr id="16" name="Content Placeholder 2"/>
          <p:cNvSpPr>
            <a:spLocks noGrp="1"/>
          </p:cNvSpPr>
          <p:nvPr/>
        </p:nvSpPr>
        <p:spPr>
          <a:xfrm>
            <a:off x="6220857" y="4433866"/>
            <a:ext cx="1355332" cy="15463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r>
              <a:rPr lang="sk-SK" sz="1600" dirty="0"/>
              <a:t>ITAS</a:t>
            </a:r>
          </a:p>
        </p:txBody>
      </p:sp>
      <p:sp>
        <p:nvSpPr>
          <p:cNvPr id="17" name="Content Placeholder 2"/>
          <p:cNvSpPr>
            <a:spLocks noGrp="1"/>
          </p:cNvSpPr>
          <p:nvPr/>
        </p:nvSpPr>
        <p:spPr>
          <a:xfrm>
            <a:off x="7724239" y="4436994"/>
            <a:ext cx="1575736" cy="7132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r>
              <a:rPr lang="sk-SK" sz="1600" dirty="0"/>
              <a:t>S.D</a:t>
            </a:r>
          </a:p>
        </p:txBody>
      </p:sp>
      <p:sp>
        <p:nvSpPr>
          <p:cNvPr id="18" name="Content Placeholder 2"/>
          <p:cNvSpPr>
            <a:spLocks noGrp="1"/>
          </p:cNvSpPr>
          <p:nvPr/>
        </p:nvSpPr>
        <p:spPr>
          <a:xfrm>
            <a:off x="4288857" y="4442861"/>
            <a:ext cx="1811967" cy="1546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r>
              <a:rPr lang="sk-SK" sz="1600" dirty="0"/>
              <a:t>NASES</a:t>
            </a:r>
          </a:p>
        </p:txBody>
      </p:sp>
      <p:sp>
        <p:nvSpPr>
          <p:cNvPr id="20" name="Content Placeholder 2"/>
          <p:cNvSpPr>
            <a:spLocks noGrp="1"/>
          </p:cNvSpPr>
          <p:nvPr/>
        </p:nvSpPr>
        <p:spPr>
          <a:xfrm>
            <a:off x="9390279" y="4432288"/>
            <a:ext cx="1896846" cy="153305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r>
              <a:rPr lang="sk-SK" sz="1600" dirty="0"/>
              <a:t>PPP</a:t>
            </a:r>
          </a:p>
        </p:txBody>
      </p:sp>
      <p:grpSp>
        <p:nvGrpSpPr>
          <p:cNvPr id="21" name="Group 100"/>
          <p:cNvGrpSpPr/>
          <p:nvPr/>
        </p:nvGrpSpPr>
        <p:grpSpPr>
          <a:xfrm>
            <a:off x="5362845" y="2696072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22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4" name="TextBox 114"/>
          <p:cNvSpPr txBox="1"/>
          <p:nvPr/>
        </p:nvSpPr>
        <p:spPr>
          <a:xfrm>
            <a:off x="5638666" y="2666046"/>
            <a:ext cx="1181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Tomáš Revaj</a:t>
            </a:r>
            <a:endParaRPr lang="id-ID" sz="1400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Group 100"/>
          <p:cNvGrpSpPr/>
          <p:nvPr/>
        </p:nvGrpSpPr>
        <p:grpSpPr>
          <a:xfrm>
            <a:off x="5362845" y="3086597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26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8" name="TextBox 114"/>
          <p:cNvSpPr txBox="1"/>
          <p:nvPr/>
        </p:nvSpPr>
        <p:spPr>
          <a:xfrm>
            <a:off x="5638666" y="3067232"/>
            <a:ext cx="1313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Andri </a:t>
            </a:r>
            <a:r>
              <a:rPr lang="sk-SK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Adámek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9" name="Group 100"/>
          <p:cNvGrpSpPr/>
          <p:nvPr/>
        </p:nvGrpSpPr>
        <p:grpSpPr>
          <a:xfrm>
            <a:off x="8239395" y="2696072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30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2" name="TextBox 114"/>
          <p:cNvSpPr txBox="1"/>
          <p:nvPr/>
        </p:nvSpPr>
        <p:spPr>
          <a:xfrm>
            <a:off x="8515216" y="2666046"/>
            <a:ext cx="1645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Jana </a:t>
            </a:r>
            <a:r>
              <a:rPr lang="sk-SK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Rampáčková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3" name="Group 100"/>
          <p:cNvGrpSpPr/>
          <p:nvPr/>
        </p:nvGrpSpPr>
        <p:grpSpPr>
          <a:xfrm>
            <a:off x="8239395" y="3086597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34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5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6" name="TextBox 114"/>
          <p:cNvSpPr txBox="1"/>
          <p:nvPr/>
        </p:nvSpPr>
        <p:spPr>
          <a:xfrm>
            <a:off x="8515216" y="3067232"/>
            <a:ext cx="1359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Lucia Fábryová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8" name="Group 100"/>
          <p:cNvGrpSpPr/>
          <p:nvPr/>
        </p:nvGrpSpPr>
        <p:grpSpPr>
          <a:xfrm>
            <a:off x="6309923" y="4786236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39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1" name="TextBox 114"/>
          <p:cNvSpPr txBox="1"/>
          <p:nvPr/>
        </p:nvSpPr>
        <p:spPr>
          <a:xfrm>
            <a:off x="6578924" y="4737754"/>
            <a:ext cx="936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Emil </a:t>
            </a:r>
            <a:r>
              <a:rPr lang="sk-SK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Fitoš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Content Placeholder 2"/>
          <p:cNvSpPr>
            <a:spLocks noGrp="1"/>
          </p:cNvSpPr>
          <p:nvPr/>
        </p:nvSpPr>
        <p:spPr>
          <a:xfrm>
            <a:off x="417094" y="2326580"/>
            <a:ext cx="2784287" cy="1846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90500" indent="-190500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sk-SK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Odstraňovanie bariér pri používaní služieb VS</a:t>
            </a:r>
          </a:p>
          <a:p>
            <a:pPr marL="190500" indent="-190500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sk-SK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Prístup orientovaný na klienta</a:t>
            </a:r>
          </a:p>
          <a:p>
            <a:pPr marL="190500" indent="-190500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sk-SK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Životné situácie</a:t>
            </a:r>
          </a:p>
          <a:p>
            <a:pPr marL="190500" indent="-190500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sk-SK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Interakcia s verejnou správou</a:t>
            </a:r>
          </a:p>
          <a:p>
            <a:pPr marL="190500" indent="-190500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sk-SK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Navigácia a procesné mapy</a:t>
            </a:r>
          </a:p>
          <a:p>
            <a:pPr marL="190500" indent="-190500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sk-SK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Mobilný government</a:t>
            </a:r>
          </a:p>
          <a:p>
            <a:pPr marL="190500" indent="-190500">
              <a:lnSpc>
                <a:spcPct val="9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sk-SK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 API</a:t>
            </a:r>
          </a:p>
        </p:txBody>
      </p:sp>
      <p:grpSp>
        <p:nvGrpSpPr>
          <p:cNvPr id="43" name="Group 100"/>
          <p:cNvGrpSpPr/>
          <p:nvPr/>
        </p:nvGrpSpPr>
        <p:grpSpPr>
          <a:xfrm>
            <a:off x="2268739" y="4767757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44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6" name="TextBox 114"/>
          <p:cNvSpPr txBox="1"/>
          <p:nvPr/>
        </p:nvSpPr>
        <p:spPr>
          <a:xfrm>
            <a:off x="2538379" y="4748910"/>
            <a:ext cx="1306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Martin </a:t>
            </a:r>
            <a:r>
              <a:rPr lang="sk-SK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Trebuňa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1" name="Group 100"/>
          <p:cNvGrpSpPr/>
          <p:nvPr/>
        </p:nvGrpSpPr>
        <p:grpSpPr>
          <a:xfrm>
            <a:off x="7794032" y="4789362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52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3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4" name="TextBox 114"/>
          <p:cNvSpPr txBox="1"/>
          <p:nvPr/>
        </p:nvSpPr>
        <p:spPr>
          <a:xfrm>
            <a:off x="8077033" y="4771104"/>
            <a:ext cx="10374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Ján </a:t>
            </a:r>
            <a:r>
              <a:rPr lang="sk-SK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Suchál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3" name="Group 100"/>
          <p:cNvGrpSpPr/>
          <p:nvPr/>
        </p:nvGrpSpPr>
        <p:grpSpPr>
          <a:xfrm>
            <a:off x="9509328" y="4780916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64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5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66" name="TextBox 114"/>
          <p:cNvSpPr txBox="1"/>
          <p:nvPr/>
        </p:nvSpPr>
        <p:spPr>
          <a:xfrm>
            <a:off x="9741529" y="4762658"/>
            <a:ext cx="15584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Jana </a:t>
            </a:r>
            <a:r>
              <a:rPr lang="sk-SK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Mlynárčiková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8" name="Group 100"/>
          <p:cNvGrpSpPr/>
          <p:nvPr/>
        </p:nvGrpSpPr>
        <p:grpSpPr>
          <a:xfrm>
            <a:off x="4377084" y="4796074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69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0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1" name="TextBox 114"/>
          <p:cNvSpPr txBox="1"/>
          <p:nvPr/>
        </p:nvSpPr>
        <p:spPr>
          <a:xfrm>
            <a:off x="4646085" y="4747592"/>
            <a:ext cx="1398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Andrea </a:t>
            </a:r>
            <a:r>
              <a:rPr lang="sk-SK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Janotová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2" name="Group 100"/>
          <p:cNvGrpSpPr/>
          <p:nvPr/>
        </p:nvGrpSpPr>
        <p:grpSpPr>
          <a:xfrm>
            <a:off x="2268739" y="5150233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73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4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5" name="TextBox 114"/>
          <p:cNvSpPr txBox="1"/>
          <p:nvPr/>
        </p:nvSpPr>
        <p:spPr>
          <a:xfrm>
            <a:off x="2538379" y="5131386"/>
            <a:ext cx="15856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Domicián</a:t>
            </a:r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sk-SK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Zahorjan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6" name="Group 100"/>
          <p:cNvGrpSpPr/>
          <p:nvPr/>
        </p:nvGrpSpPr>
        <p:grpSpPr>
          <a:xfrm>
            <a:off x="2253555" y="5529078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77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8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9" name="TextBox 114"/>
          <p:cNvSpPr txBox="1"/>
          <p:nvPr/>
        </p:nvSpPr>
        <p:spPr>
          <a:xfrm>
            <a:off x="2523195" y="5510231"/>
            <a:ext cx="16289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Rastislav </a:t>
            </a:r>
            <a:r>
              <a:rPr lang="sk-SK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Rejdovian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0" name="Content Placeholder 2"/>
          <p:cNvSpPr>
            <a:spLocks noGrp="1"/>
          </p:cNvSpPr>
          <p:nvPr/>
        </p:nvSpPr>
        <p:spPr>
          <a:xfrm>
            <a:off x="277791" y="4442861"/>
            <a:ext cx="1804819" cy="1546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r>
              <a:rPr lang="sk-SK" sz="1600" dirty="0"/>
              <a:t>MF SR</a:t>
            </a:r>
          </a:p>
        </p:txBody>
      </p:sp>
      <p:grpSp>
        <p:nvGrpSpPr>
          <p:cNvPr id="85" name="Group 100"/>
          <p:cNvGrpSpPr/>
          <p:nvPr/>
        </p:nvGrpSpPr>
        <p:grpSpPr>
          <a:xfrm>
            <a:off x="373932" y="4781505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86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7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88" name="TextBox 114"/>
          <p:cNvSpPr txBox="1"/>
          <p:nvPr/>
        </p:nvSpPr>
        <p:spPr>
          <a:xfrm>
            <a:off x="643572" y="4762658"/>
            <a:ext cx="1306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Karol Ďumbier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7" name="Group 100"/>
          <p:cNvGrpSpPr/>
          <p:nvPr/>
        </p:nvGrpSpPr>
        <p:grpSpPr>
          <a:xfrm>
            <a:off x="8252095" y="3470390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81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2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83" name="TextBox 114"/>
          <p:cNvSpPr txBox="1"/>
          <p:nvPr/>
        </p:nvSpPr>
        <p:spPr>
          <a:xfrm>
            <a:off x="8527916" y="3451025"/>
            <a:ext cx="10871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Peter </a:t>
            </a:r>
            <a:r>
              <a:rPr lang="sk-SK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Kulich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4" name="Content Placeholder 2"/>
          <p:cNvSpPr>
            <a:spLocks noGrp="1"/>
          </p:cNvSpPr>
          <p:nvPr/>
        </p:nvSpPr>
        <p:spPr>
          <a:xfrm>
            <a:off x="7727348" y="5245903"/>
            <a:ext cx="1575736" cy="7194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r>
              <a:rPr lang="sk-SK" sz="1600" dirty="0"/>
              <a:t>SUXA</a:t>
            </a:r>
          </a:p>
        </p:txBody>
      </p:sp>
      <p:grpSp>
        <p:nvGrpSpPr>
          <p:cNvPr id="89" name="Group 100"/>
          <p:cNvGrpSpPr/>
          <p:nvPr/>
        </p:nvGrpSpPr>
        <p:grpSpPr>
          <a:xfrm>
            <a:off x="7797141" y="5598271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90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1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92" name="TextBox 114"/>
          <p:cNvSpPr txBox="1"/>
          <p:nvPr/>
        </p:nvSpPr>
        <p:spPr>
          <a:xfrm>
            <a:off x="8080142" y="5580013"/>
            <a:ext cx="11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Michal Blažej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3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Tím K9.5 Lepšie služby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4" name="Obrázok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18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931"/>
          </a:xfrm>
        </p:spPr>
        <p:txBody>
          <a:bodyPr>
            <a:normAutofit/>
          </a:bodyPr>
          <a:lstStyle/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Cesta klienta pre rozpracovanie Lepších služieb VS SR</a:t>
            </a:r>
            <a:endParaRPr lang="sk-SK" sz="2800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  <p:pic>
        <p:nvPicPr>
          <p:cNvPr id="5" name="Picture 1" descr="1 &#10;O &#10;konsolidácia výstupov &#10;autorizácia &#10;O &#10;spät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81752"/>
            <a:ext cx="6275832" cy="5535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881661" y="1521551"/>
            <a:ext cx="3561039" cy="4619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k-SK" dirty="0"/>
              <a:t>Vyhľadávanie a navigácia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k-SK" dirty="0"/>
              <a:t>Autentifikácia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k-SK" dirty="0"/>
              <a:t>Vytvorenie podania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k-SK" dirty="0"/>
              <a:t>Výpočet poplatkov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k-SK" dirty="0"/>
              <a:t>Autorizácia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k-SK" dirty="0"/>
              <a:t>Realizácia úhrady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k-SK" dirty="0"/>
              <a:t>Odoslanie podania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k-SK" dirty="0"/>
              <a:t>Orchestrácia zapojených agend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k-SK" dirty="0"/>
              <a:t>Konsolidácia výstupov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k-SK" dirty="0"/>
              <a:t>Notifikácie a doručovanie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sk-SK" dirty="0"/>
              <a:t>Spätná väzba k vybaveniu služby</a:t>
            </a:r>
          </a:p>
        </p:txBody>
      </p:sp>
      <p:sp>
        <p:nvSpPr>
          <p:cNvPr id="9" name="Oval 22"/>
          <p:cNvSpPr>
            <a:spLocks noChangeAspect="1" noChangeArrowheads="1"/>
          </p:cNvSpPr>
          <p:nvPr>
            <p:custDataLst>
              <p:tags r:id="rId1"/>
            </p:custDataLst>
          </p:nvPr>
        </p:nvSpPr>
        <p:spPr bwMode="auto">
          <a:xfrm>
            <a:off x="10731014" y="1592307"/>
            <a:ext cx="288000" cy="288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180000" anchor="ctr"/>
          <a:lstStyle/>
          <a:p>
            <a:pPr algn="ctr">
              <a:buFont typeface="Wingdings" pitchFamily="2" charset="2"/>
              <a:buChar char="ü"/>
            </a:pPr>
            <a:r>
              <a:rPr lang="sk-SK" dirty="0">
                <a:solidFill>
                  <a:srgbClr val="92D050"/>
                </a:solidFill>
              </a:rPr>
              <a:t>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0" name="Oval 22"/>
          <p:cNvSpPr>
            <a:spLocks noChangeAspect="1" noChangeArrowheads="1"/>
          </p:cNvSpPr>
          <p:nvPr>
            <p:custDataLst>
              <p:tags r:id="rId2"/>
            </p:custDataLst>
          </p:nvPr>
        </p:nvSpPr>
        <p:spPr bwMode="auto">
          <a:xfrm>
            <a:off x="9670294" y="2074907"/>
            <a:ext cx="288000" cy="288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180000" anchor="ctr"/>
          <a:lstStyle/>
          <a:p>
            <a:pPr algn="ctr">
              <a:buFont typeface="Wingdings" pitchFamily="2" charset="2"/>
              <a:buChar char="ü"/>
            </a:pPr>
            <a:r>
              <a:rPr lang="sk-SK" dirty="0">
                <a:solidFill>
                  <a:srgbClr val="92D050"/>
                </a:solidFill>
              </a:rPr>
              <a:t>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1" name="Oval 22"/>
          <p:cNvSpPr>
            <a:spLocks noChangeAspect="1" noChangeArrowheads="1"/>
          </p:cNvSpPr>
          <p:nvPr>
            <p:custDataLst>
              <p:tags r:id="rId3"/>
            </p:custDataLst>
          </p:nvPr>
        </p:nvSpPr>
        <p:spPr bwMode="auto">
          <a:xfrm>
            <a:off x="10270432" y="2468607"/>
            <a:ext cx="288000" cy="288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180000" anchor="ctr"/>
          <a:lstStyle/>
          <a:p>
            <a:pPr algn="ctr">
              <a:buFont typeface="Wingdings" pitchFamily="2" charset="2"/>
              <a:buChar char="ü"/>
            </a:pPr>
            <a:r>
              <a:rPr lang="sk-SK" dirty="0">
                <a:solidFill>
                  <a:srgbClr val="92D050"/>
                </a:solidFill>
              </a:rPr>
              <a:t>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2" name="Oval 22"/>
          <p:cNvSpPr>
            <a:spLocks noChangeAspect="1" noChangeArrowheads="1"/>
          </p:cNvSpPr>
          <p:nvPr>
            <p:custDataLst>
              <p:tags r:id="rId4"/>
            </p:custDataLst>
          </p:nvPr>
        </p:nvSpPr>
        <p:spPr bwMode="auto">
          <a:xfrm>
            <a:off x="9632194" y="3290843"/>
            <a:ext cx="288000" cy="288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180000" anchor="ctr"/>
          <a:lstStyle/>
          <a:p>
            <a:pPr algn="ctr">
              <a:buFont typeface="Wingdings" pitchFamily="2" charset="2"/>
              <a:buChar char="ü"/>
            </a:pPr>
            <a:r>
              <a:rPr lang="sk-SK" dirty="0">
                <a:solidFill>
                  <a:srgbClr val="92D050"/>
                </a:solidFill>
              </a:rPr>
              <a:t>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3" name="Oval 22"/>
          <p:cNvSpPr>
            <a:spLocks noChangeAspect="1" noChangeArrowheads="1"/>
          </p:cNvSpPr>
          <p:nvPr>
            <p:custDataLst>
              <p:tags r:id="rId5"/>
            </p:custDataLst>
          </p:nvPr>
        </p:nvSpPr>
        <p:spPr bwMode="auto">
          <a:xfrm>
            <a:off x="10153326" y="4148306"/>
            <a:ext cx="288000" cy="288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180000" anchor="ctr"/>
          <a:lstStyle/>
          <a:p>
            <a:pPr algn="ctr">
              <a:buFont typeface="Wingdings" pitchFamily="2" charset="2"/>
              <a:buChar char="ü"/>
            </a:pPr>
            <a:r>
              <a:rPr lang="sk-SK" dirty="0">
                <a:solidFill>
                  <a:srgbClr val="92D050"/>
                </a:solidFill>
              </a:rPr>
              <a:t> 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4" name="Oval 22"/>
          <p:cNvSpPr>
            <a:spLocks noChangeAspect="1" noChangeArrowheads="1"/>
          </p:cNvSpPr>
          <p:nvPr>
            <p:custDataLst>
              <p:tags r:id="rId6"/>
            </p:custDataLst>
          </p:nvPr>
        </p:nvSpPr>
        <p:spPr bwMode="auto">
          <a:xfrm>
            <a:off x="11353800" y="4548143"/>
            <a:ext cx="288000" cy="2880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bg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180000" anchor="ctr"/>
          <a:lstStyle/>
          <a:p>
            <a:pPr algn="ctr">
              <a:buFont typeface="Wingdings" pitchFamily="2" charset="2"/>
              <a:buChar char="ü"/>
            </a:pPr>
            <a:r>
              <a:rPr lang="sk-SK" dirty="0">
                <a:solidFill>
                  <a:srgbClr val="92D050"/>
                </a:solidFill>
              </a:rPr>
              <a:t> 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048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12011216" y="1468200"/>
            <a:ext cx="180783" cy="1399775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44546A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10007111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44546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10007111" y="1487250"/>
            <a:ext cx="182504" cy="1399775"/>
          </a:xfrm>
          <a:custGeom>
            <a:avLst/>
            <a:gdLst>
              <a:gd name="T0" fmla="*/ 54 w 82"/>
              <a:gd name="T1" fmla="*/ 575 h 628"/>
              <a:gd name="T2" fmla="*/ 54 w 82"/>
              <a:gd name="T3" fmla="*/ 0 h 628"/>
              <a:gd name="T4" fmla="*/ 0 w 82"/>
              <a:gd name="T5" fmla="*/ 11 h 628"/>
              <a:gd name="T6" fmla="*/ 0 w 82"/>
              <a:gd name="T7" fmla="*/ 628 h 628"/>
              <a:gd name="T8" fmla="*/ 54 w 82"/>
              <a:gd name="T9" fmla="*/ 617 h 628"/>
              <a:gd name="T10" fmla="*/ 54 w 82"/>
              <a:gd name="T11" fmla="*/ 617 h 628"/>
              <a:gd name="T12" fmla="*/ 80 w 82"/>
              <a:gd name="T13" fmla="*/ 587 h 628"/>
              <a:gd name="T14" fmla="*/ 54 w 82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2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9FCBE9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8003006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9FCBE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8003006" y="1487250"/>
            <a:ext cx="179061" cy="1399775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7BB8E1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5997180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7BB8E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97180" y="1487250"/>
            <a:ext cx="180783" cy="1399775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4098D4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3993076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4098D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3993076" y="1477725"/>
            <a:ext cx="182504" cy="1399775"/>
          </a:xfrm>
          <a:custGeom>
            <a:avLst/>
            <a:gdLst>
              <a:gd name="T0" fmla="*/ 54 w 82"/>
              <a:gd name="T1" fmla="*/ 575 h 628"/>
              <a:gd name="T2" fmla="*/ 54 w 82"/>
              <a:gd name="T3" fmla="*/ 0 h 628"/>
              <a:gd name="T4" fmla="*/ 0 w 82"/>
              <a:gd name="T5" fmla="*/ 11 h 628"/>
              <a:gd name="T6" fmla="*/ 0 w 82"/>
              <a:gd name="T7" fmla="*/ 628 h 628"/>
              <a:gd name="T8" fmla="*/ 54 w 82"/>
              <a:gd name="T9" fmla="*/ 617 h 628"/>
              <a:gd name="T10" fmla="*/ 54 w 82"/>
              <a:gd name="T11" fmla="*/ 617 h 628"/>
              <a:gd name="T12" fmla="*/ 80 w 82"/>
              <a:gd name="T13" fmla="*/ 587 h 628"/>
              <a:gd name="T14" fmla="*/ 54 w 82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2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2980B9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1988971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2980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1988971" y="1487250"/>
            <a:ext cx="179061" cy="1399775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1F608B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-16855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1F608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TextBox 39"/>
          <p:cNvSpPr txBox="1"/>
          <p:nvPr/>
        </p:nvSpPr>
        <p:spPr>
          <a:xfrm>
            <a:off x="152655" y="2370144"/>
            <a:ext cx="1258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Úvodný pohľad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/>
            </a:endParaRPr>
          </a:p>
        </p:txBody>
      </p:sp>
      <p:sp>
        <p:nvSpPr>
          <p:cNvPr id="18" name="Freeform 102"/>
          <p:cNvSpPr>
            <a:spLocks noEditPoints="1"/>
          </p:cNvSpPr>
          <p:nvPr/>
        </p:nvSpPr>
        <p:spPr bwMode="auto">
          <a:xfrm>
            <a:off x="757700" y="1891704"/>
            <a:ext cx="463006" cy="463006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19" name="Group 351"/>
          <p:cNvGrpSpPr/>
          <p:nvPr/>
        </p:nvGrpSpPr>
        <p:grpSpPr>
          <a:xfrm>
            <a:off x="2302868" y="1834068"/>
            <a:ext cx="1469878" cy="844476"/>
            <a:chOff x="2302868" y="2703772"/>
            <a:chExt cx="1469878" cy="844476"/>
          </a:xfrm>
        </p:grpSpPr>
        <p:sp>
          <p:nvSpPr>
            <p:cNvPr id="20" name="TextBox 227"/>
            <p:cNvSpPr txBox="1"/>
            <p:nvPr/>
          </p:nvSpPr>
          <p:spPr>
            <a:xfrm>
              <a:off x="2302868" y="2963473"/>
              <a:ext cx="109855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Ciele realizácie</a:t>
              </a:r>
              <a:endParaRPr kumimoji="0" lang="id-ID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grpSp>
          <p:nvGrpSpPr>
            <p:cNvPr id="21" name="Group 232"/>
            <p:cNvGrpSpPr/>
            <p:nvPr/>
          </p:nvGrpSpPr>
          <p:grpSpPr>
            <a:xfrm>
              <a:off x="3368348" y="2703772"/>
              <a:ext cx="404398" cy="479417"/>
              <a:chOff x="10414652" y="3620343"/>
              <a:chExt cx="328613" cy="389574"/>
            </a:xfrm>
            <a:solidFill>
              <a:sysClr val="window" lastClr="FFFFFF"/>
            </a:solidFill>
          </p:grpSpPr>
          <p:sp>
            <p:nvSpPr>
              <p:cNvPr id="22" name="Freeform 98"/>
              <p:cNvSpPr>
                <a:spLocks noEditPoints="1"/>
              </p:cNvSpPr>
              <p:nvPr/>
            </p:nvSpPr>
            <p:spPr bwMode="auto">
              <a:xfrm>
                <a:off x="10486559" y="3620343"/>
                <a:ext cx="188913" cy="93663"/>
              </a:xfrm>
              <a:custGeom>
                <a:avLst/>
                <a:gdLst>
                  <a:gd name="T0" fmla="*/ 32 w 32"/>
                  <a:gd name="T1" fmla="*/ 8 h 16"/>
                  <a:gd name="T2" fmla="*/ 24 w 32"/>
                  <a:gd name="T3" fmla="*/ 8 h 16"/>
                  <a:gd name="T4" fmla="*/ 16 w 32"/>
                  <a:gd name="T5" fmla="*/ 0 h 16"/>
                  <a:gd name="T6" fmla="*/ 8 w 32"/>
                  <a:gd name="T7" fmla="*/ 8 h 16"/>
                  <a:gd name="T8" fmla="*/ 0 w 32"/>
                  <a:gd name="T9" fmla="*/ 8 h 16"/>
                  <a:gd name="T10" fmla="*/ 0 w 32"/>
                  <a:gd name="T11" fmla="*/ 16 h 16"/>
                  <a:gd name="T12" fmla="*/ 32 w 32"/>
                  <a:gd name="T13" fmla="*/ 16 h 16"/>
                  <a:gd name="T14" fmla="*/ 32 w 32"/>
                  <a:gd name="T15" fmla="*/ 8 h 16"/>
                  <a:gd name="T16" fmla="*/ 16 w 32"/>
                  <a:gd name="T17" fmla="*/ 12 h 16"/>
                  <a:gd name="T18" fmla="*/ 12 w 32"/>
                  <a:gd name="T19" fmla="*/ 8 h 16"/>
                  <a:gd name="T20" fmla="*/ 16 w 32"/>
                  <a:gd name="T21" fmla="*/ 4 h 16"/>
                  <a:gd name="T22" fmla="*/ 20 w 32"/>
                  <a:gd name="T23" fmla="*/ 8 h 16"/>
                  <a:gd name="T24" fmla="*/ 16 w 32"/>
                  <a:gd name="T25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16">
                    <a:moveTo>
                      <a:pt x="32" y="8"/>
                    </a:moveTo>
                    <a:cubicBezTo>
                      <a:pt x="24" y="8"/>
                      <a:pt x="24" y="8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2" y="0"/>
                      <a:pt x="8" y="4"/>
                      <a:pt x="8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2" y="16"/>
                      <a:pt x="32" y="16"/>
                      <a:pt x="32" y="16"/>
                    </a:cubicBezTo>
                    <a:lnTo>
                      <a:pt x="32" y="8"/>
                    </a:lnTo>
                    <a:close/>
                    <a:moveTo>
                      <a:pt x="16" y="12"/>
                    </a:moveTo>
                    <a:cubicBezTo>
                      <a:pt x="14" y="12"/>
                      <a:pt x="12" y="10"/>
                      <a:pt x="12" y="8"/>
                    </a:cubicBezTo>
                    <a:cubicBezTo>
                      <a:pt x="12" y="6"/>
                      <a:pt x="14" y="4"/>
                      <a:pt x="16" y="4"/>
                    </a:cubicBezTo>
                    <a:cubicBezTo>
                      <a:pt x="18" y="4"/>
                      <a:pt x="20" y="6"/>
                      <a:pt x="20" y="8"/>
                    </a:cubicBezTo>
                    <a:cubicBezTo>
                      <a:pt x="20" y="10"/>
                      <a:pt x="18" y="12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Freeform 99"/>
              <p:cNvSpPr>
                <a:spLocks noEditPoints="1"/>
              </p:cNvSpPr>
              <p:nvPr/>
            </p:nvSpPr>
            <p:spPr bwMode="auto">
              <a:xfrm>
                <a:off x="10414652" y="3681304"/>
                <a:ext cx="328613" cy="328613"/>
              </a:xfrm>
              <a:custGeom>
                <a:avLst/>
                <a:gdLst>
                  <a:gd name="T0" fmla="*/ 178 w 207"/>
                  <a:gd name="T1" fmla="*/ 0 h 207"/>
                  <a:gd name="T2" fmla="*/ 178 w 207"/>
                  <a:gd name="T3" fmla="*/ 44 h 207"/>
                  <a:gd name="T4" fmla="*/ 29 w 207"/>
                  <a:gd name="T5" fmla="*/ 44 h 207"/>
                  <a:gd name="T6" fmla="*/ 29 w 207"/>
                  <a:gd name="T7" fmla="*/ 0 h 207"/>
                  <a:gd name="T8" fmla="*/ 0 w 207"/>
                  <a:gd name="T9" fmla="*/ 0 h 207"/>
                  <a:gd name="T10" fmla="*/ 0 w 207"/>
                  <a:gd name="T11" fmla="*/ 207 h 207"/>
                  <a:gd name="T12" fmla="*/ 207 w 207"/>
                  <a:gd name="T13" fmla="*/ 207 h 207"/>
                  <a:gd name="T14" fmla="*/ 207 w 207"/>
                  <a:gd name="T15" fmla="*/ 0 h 207"/>
                  <a:gd name="T16" fmla="*/ 178 w 207"/>
                  <a:gd name="T17" fmla="*/ 0 h 207"/>
                  <a:gd name="T18" fmla="*/ 96 w 207"/>
                  <a:gd name="T19" fmla="*/ 174 h 207"/>
                  <a:gd name="T20" fmla="*/ 85 w 207"/>
                  <a:gd name="T21" fmla="*/ 166 h 207"/>
                  <a:gd name="T22" fmla="*/ 44 w 207"/>
                  <a:gd name="T23" fmla="*/ 122 h 207"/>
                  <a:gd name="T24" fmla="*/ 67 w 207"/>
                  <a:gd name="T25" fmla="*/ 103 h 207"/>
                  <a:gd name="T26" fmla="*/ 96 w 207"/>
                  <a:gd name="T27" fmla="*/ 133 h 207"/>
                  <a:gd name="T28" fmla="*/ 155 w 207"/>
                  <a:gd name="T29" fmla="*/ 74 h 207"/>
                  <a:gd name="T30" fmla="*/ 178 w 207"/>
                  <a:gd name="T31" fmla="*/ 96 h 207"/>
                  <a:gd name="T32" fmla="*/ 96 w 207"/>
                  <a:gd name="T33" fmla="*/ 17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7" h="207">
                    <a:moveTo>
                      <a:pt x="178" y="0"/>
                    </a:moveTo>
                    <a:lnTo>
                      <a:pt x="178" y="44"/>
                    </a:lnTo>
                    <a:lnTo>
                      <a:pt x="29" y="44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0" y="207"/>
                    </a:lnTo>
                    <a:lnTo>
                      <a:pt x="207" y="207"/>
                    </a:lnTo>
                    <a:lnTo>
                      <a:pt x="207" y="0"/>
                    </a:lnTo>
                    <a:lnTo>
                      <a:pt x="178" y="0"/>
                    </a:lnTo>
                    <a:close/>
                    <a:moveTo>
                      <a:pt x="96" y="174"/>
                    </a:moveTo>
                    <a:lnTo>
                      <a:pt x="85" y="166"/>
                    </a:lnTo>
                    <a:lnTo>
                      <a:pt x="44" y="122"/>
                    </a:lnTo>
                    <a:lnTo>
                      <a:pt x="67" y="103"/>
                    </a:lnTo>
                    <a:lnTo>
                      <a:pt x="96" y="133"/>
                    </a:lnTo>
                    <a:lnTo>
                      <a:pt x="155" y="74"/>
                    </a:lnTo>
                    <a:lnTo>
                      <a:pt x="178" y="96"/>
                    </a:lnTo>
                    <a:lnTo>
                      <a:pt x="96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24" name="TextBox 226"/>
          <p:cNvSpPr txBox="1"/>
          <p:nvPr/>
        </p:nvSpPr>
        <p:spPr>
          <a:xfrm>
            <a:off x="4452740" y="2403048"/>
            <a:ext cx="1176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Organizácia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5" name="Freeform 101"/>
          <p:cNvSpPr>
            <a:spLocks noEditPoints="1"/>
          </p:cNvSpPr>
          <p:nvPr/>
        </p:nvSpPr>
        <p:spPr bwMode="auto">
          <a:xfrm>
            <a:off x="6808561" y="1897035"/>
            <a:ext cx="441515" cy="433701"/>
          </a:xfrm>
          <a:custGeom>
            <a:avLst/>
            <a:gdLst>
              <a:gd name="T0" fmla="*/ 61 w 61"/>
              <a:gd name="T1" fmla="*/ 4 h 60"/>
              <a:gd name="T2" fmla="*/ 57 w 61"/>
              <a:gd name="T3" fmla="*/ 0 h 60"/>
              <a:gd name="T4" fmla="*/ 47 w 61"/>
              <a:gd name="T5" fmla="*/ 11 h 60"/>
              <a:gd name="T6" fmla="*/ 28 w 61"/>
              <a:gd name="T7" fmla="*/ 4 h 60"/>
              <a:gd name="T8" fmla="*/ 0 w 61"/>
              <a:gd name="T9" fmla="*/ 32 h 60"/>
              <a:gd name="T10" fmla="*/ 28 w 61"/>
              <a:gd name="T11" fmla="*/ 60 h 60"/>
              <a:gd name="T12" fmla="*/ 56 w 61"/>
              <a:gd name="T13" fmla="*/ 32 h 60"/>
              <a:gd name="T14" fmla="*/ 51 w 61"/>
              <a:gd name="T15" fmla="*/ 17 h 60"/>
              <a:gd name="T16" fmla="*/ 61 w 61"/>
              <a:gd name="T17" fmla="*/ 4 h 60"/>
              <a:gd name="T18" fmla="*/ 52 w 61"/>
              <a:gd name="T19" fmla="*/ 32 h 60"/>
              <a:gd name="T20" fmla="*/ 28 w 61"/>
              <a:gd name="T21" fmla="*/ 56 h 60"/>
              <a:gd name="T22" fmla="*/ 4 w 61"/>
              <a:gd name="T23" fmla="*/ 32 h 60"/>
              <a:gd name="T24" fmla="*/ 28 w 61"/>
              <a:gd name="T25" fmla="*/ 8 h 60"/>
              <a:gd name="T26" fmla="*/ 44 w 61"/>
              <a:gd name="T27" fmla="*/ 14 h 60"/>
              <a:gd name="T28" fmla="*/ 27 w 61"/>
              <a:gd name="T29" fmla="*/ 34 h 60"/>
              <a:gd name="T30" fmla="*/ 14 w 61"/>
              <a:gd name="T31" fmla="*/ 21 h 60"/>
              <a:gd name="T32" fmla="*/ 10 w 61"/>
              <a:gd name="T33" fmla="*/ 30 h 60"/>
              <a:gd name="T34" fmla="*/ 23 w 61"/>
              <a:gd name="T35" fmla="*/ 45 h 60"/>
              <a:gd name="T36" fmla="*/ 26 w 61"/>
              <a:gd name="T37" fmla="*/ 49 h 60"/>
              <a:gd name="T38" fmla="*/ 29 w 61"/>
              <a:gd name="T39" fmla="*/ 45 h 60"/>
              <a:gd name="T40" fmla="*/ 49 w 61"/>
              <a:gd name="T41" fmla="*/ 20 h 60"/>
              <a:gd name="T42" fmla="*/ 52 w 61"/>
              <a:gd name="T43" fmla="*/ 3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" h="60">
                <a:moveTo>
                  <a:pt x="61" y="4"/>
                </a:moveTo>
                <a:cubicBezTo>
                  <a:pt x="57" y="0"/>
                  <a:pt x="57" y="0"/>
                  <a:pt x="57" y="0"/>
                </a:cubicBezTo>
                <a:cubicBezTo>
                  <a:pt x="47" y="11"/>
                  <a:pt x="47" y="11"/>
                  <a:pt x="47" y="11"/>
                </a:cubicBezTo>
                <a:cubicBezTo>
                  <a:pt x="42" y="7"/>
                  <a:pt x="35" y="4"/>
                  <a:pt x="28" y="4"/>
                </a:cubicBezTo>
                <a:cubicBezTo>
                  <a:pt x="12" y="4"/>
                  <a:pt x="0" y="16"/>
                  <a:pt x="0" y="32"/>
                </a:cubicBezTo>
                <a:cubicBezTo>
                  <a:pt x="0" y="47"/>
                  <a:pt x="12" y="60"/>
                  <a:pt x="28" y="60"/>
                </a:cubicBezTo>
                <a:cubicBezTo>
                  <a:pt x="43" y="60"/>
                  <a:pt x="56" y="47"/>
                  <a:pt x="56" y="32"/>
                </a:cubicBezTo>
                <a:cubicBezTo>
                  <a:pt x="56" y="26"/>
                  <a:pt x="54" y="21"/>
                  <a:pt x="51" y="17"/>
                </a:cubicBezTo>
                <a:lnTo>
                  <a:pt x="61" y="4"/>
                </a:lnTo>
                <a:close/>
                <a:moveTo>
                  <a:pt x="52" y="32"/>
                </a:moveTo>
                <a:cubicBezTo>
                  <a:pt x="52" y="45"/>
                  <a:pt x="41" y="56"/>
                  <a:pt x="28" y="56"/>
                </a:cubicBezTo>
                <a:cubicBezTo>
                  <a:pt x="14" y="56"/>
                  <a:pt x="4" y="45"/>
                  <a:pt x="4" y="32"/>
                </a:cubicBezTo>
                <a:cubicBezTo>
                  <a:pt x="4" y="19"/>
                  <a:pt x="14" y="8"/>
                  <a:pt x="28" y="8"/>
                </a:cubicBezTo>
                <a:cubicBezTo>
                  <a:pt x="34" y="8"/>
                  <a:pt x="40" y="10"/>
                  <a:pt x="44" y="14"/>
                </a:cubicBezTo>
                <a:cubicBezTo>
                  <a:pt x="27" y="34"/>
                  <a:pt x="27" y="34"/>
                  <a:pt x="27" y="34"/>
                </a:cubicBezTo>
                <a:cubicBezTo>
                  <a:pt x="14" y="21"/>
                  <a:pt x="14" y="21"/>
                  <a:pt x="14" y="21"/>
                </a:cubicBezTo>
                <a:cubicBezTo>
                  <a:pt x="10" y="30"/>
                  <a:pt x="10" y="30"/>
                  <a:pt x="10" y="30"/>
                </a:cubicBezTo>
                <a:cubicBezTo>
                  <a:pt x="23" y="45"/>
                  <a:pt x="23" y="45"/>
                  <a:pt x="23" y="45"/>
                </a:cubicBezTo>
                <a:cubicBezTo>
                  <a:pt x="26" y="49"/>
                  <a:pt x="26" y="49"/>
                  <a:pt x="26" y="49"/>
                </a:cubicBezTo>
                <a:cubicBezTo>
                  <a:pt x="29" y="45"/>
                  <a:pt x="29" y="45"/>
                  <a:pt x="29" y="45"/>
                </a:cubicBezTo>
                <a:cubicBezTo>
                  <a:pt x="49" y="20"/>
                  <a:pt x="49" y="20"/>
                  <a:pt x="49" y="20"/>
                </a:cubicBezTo>
                <a:cubicBezTo>
                  <a:pt x="51" y="24"/>
                  <a:pt x="52" y="28"/>
                  <a:pt x="52" y="3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" name="TextBox 228"/>
          <p:cNvSpPr txBox="1"/>
          <p:nvPr/>
        </p:nvSpPr>
        <p:spPr>
          <a:xfrm>
            <a:off x="6548939" y="2403048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Stratégia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7" name="TextBox 229"/>
          <p:cNvSpPr txBox="1"/>
          <p:nvPr/>
        </p:nvSpPr>
        <p:spPr>
          <a:xfrm>
            <a:off x="8365036" y="2403048"/>
            <a:ext cx="1257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Architektúra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8" name="TextBox 230"/>
          <p:cNvSpPr txBox="1"/>
          <p:nvPr/>
        </p:nvSpPr>
        <p:spPr>
          <a:xfrm>
            <a:off x="10572088" y="2403048"/>
            <a:ext cx="1023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Rea</a:t>
            </a:r>
            <a:r>
              <a:rPr lang="sk-SK" sz="1600" b="1" kern="0" dirty="0" err="1">
                <a:solidFill>
                  <a:prstClr val="white"/>
                </a:solidFill>
              </a:rPr>
              <a:t>lizácia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30" name="Group 100"/>
          <p:cNvGrpSpPr/>
          <p:nvPr/>
        </p:nvGrpSpPr>
        <p:grpSpPr>
          <a:xfrm>
            <a:off x="186198" y="3298076"/>
            <a:ext cx="269159" cy="253225"/>
            <a:chOff x="1587" y="1"/>
            <a:chExt cx="1746446" cy="1643062"/>
          </a:xfrm>
          <a:solidFill>
            <a:sysClr val="window" lastClr="FFFFFF">
              <a:lumMod val="85000"/>
            </a:sysClr>
          </a:solidFill>
        </p:grpSpPr>
        <p:sp>
          <p:nvSpPr>
            <p:cNvPr id="31" name="Freeform 45"/>
            <p:cNvSpPr>
              <a:spLocks/>
            </p:cNvSpPr>
            <p:nvPr/>
          </p:nvSpPr>
          <p:spPr bwMode="auto">
            <a:xfrm>
              <a:off x="1587" y="1"/>
              <a:ext cx="225425" cy="225425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8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8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6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2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6" y="0"/>
                    <a:pt x="177" y="21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46"/>
            <p:cNvSpPr>
              <a:spLocks/>
            </p:cNvSpPr>
            <p:nvPr/>
          </p:nvSpPr>
          <p:spPr bwMode="auto">
            <a:xfrm>
              <a:off x="239713" y="236538"/>
              <a:ext cx="223838" cy="225425"/>
            </a:xfrm>
            <a:custGeom>
              <a:avLst/>
              <a:gdLst>
                <a:gd name="T0" fmla="*/ 176 w 176"/>
                <a:gd name="T1" fmla="*/ 129 h 177"/>
                <a:gd name="T2" fmla="*/ 128 w 176"/>
                <a:gd name="T3" fmla="*/ 177 h 177"/>
                <a:gd name="T4" fmla="*/ 47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7 w 176"/>
                <a:gd name="T11" fmla="*/ 0 h 177"/>
                <a:gd name="T12" fmla="*/ 128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5"/>
                    <a:pt x="155" y="177"/>
                    <a:pt x="128" y="177"/>
                  </a:cubicBezTo>
                  <a:cubicBezTo>
                    <a:pt x="47" y="177"/>
                    <a:pt x="47" y="177"/>
                    <a:pt x="47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47"/>
            <p:cNvSpPr>
              <a:spLocks/>
            </p:cNvSpPr>
            <p:nvPr/>
          </p:nvSpPr>
          <p:spPr bwMode="auto">
            <a:xfrm>
              <a:off x="474663" y="471488"/>
              <a:ext cx="223838" cy="227013"/>
            </a:xfrm>
            <a:custGeom>
              <a:avLst/>
              <a:gdLst>
                <a:gd name="T0" fmla="*/ 176 w 176"/>
                <a:gd name="T1" fmla="*/ 129 h 177"/>
                <a:gd name="T2" fmla="*/ 129 w 176"/>
                <a:gd name="T3" fmla="*/ 177 h 177"/>
                <a:gd name="T4" fmla="*/ 48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8 w 176"/>
                <a:gd name="T11" fmla="*/ 0 h 177"/>
                <a:gd name="T12" fmla="*/ 129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48"/>
            <p:cNvSpPr>
              <a:spLocks/>
            </p:cNvSpPr>
            <p:nvPr/>
          </p:nvSpPr>
          <p:spPr bwMode="auto">
            <a:xfrm>
              <a:off x="711200" y="709613"/>
              <a:ext cx="225425" cy="223838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7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7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5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1"/>
                    <a:pt x="177" y="47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49"/>
            <p:cNvSpPr>
              <a:spLocks/>
            </p:cNvSpPr>
            <p:nvPr/>
          </p:nvSpPr>
          <p:spPr bwMode="auto">
            <a:xfrm>
              <a:off x="1587" y="1417638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6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6" y="177"/>
                    <a:pt x="177" y="156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50"/>
            <p:cNvSpPr>
              <a:spLocks/>
            </p:cNvSpPr>
            <p:nvPr/>
          </p:nvSpPr>
          <p:spPr bwMode="auto">
            <a:xfrm>
              <a:off x="239713" y="1181101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8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8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7" y="177"/>
                  </a:cubicBezTo>
                  <a:cubicBezTo>
                    <a:pt x="128" y="177"/>
                    <a:pt x="128" y="177"/>
                    <a:pt x="128" y="177"/>
                  </a:cubicBezTo>
                  <a:cubicBezTo>
                    <a:pt x="155" y="177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51"/>
            <p:cNvSpPr>
              <a:spLocks/>
            </p:cNvSpPr>
            <p:nvPr/>
          </p:nvSpPr>
          <p:spPr bwMode="auto">
            <a:xfrm>
              <a:off x="474663" y="946151"/>
              <a:ext cx="223838" cy="223838"/>
            </a:xfrm>
            <a:custGeom>
              <a:avLst/>
              <a:gdLst>
                <a:gd name="T0" fmla="*/ 176 w 176"/>
                <a:gd name="T1" fmla="*/ 48 h 176"/>
                <a:gd name="T2" fmla="*/ 129 w 176"/>
                <a:gd name="T3" fmla="*/ 0 h 176"/>
                <a:gd name="T4" fmla="*/ 48 w 176"/>
                <a:gd name="T5" fmla="*/ 0 h 176"/>
                <a:gd name="T6" fmla="*/ 0 w 176"/>
                <a:gd name="T7" fmla="*/ 48 h 176"/>
                <a:gd name="T8" fmla="*/ 0 w 176"/>
                <a:gd name="T9" fmla="*/ 129 h 176"/>
                <a:gd name="T10" fmla="*/ 48 w 176"/>
                <a:gd name="T11" fmla="*/ 176 h 176"/>
                <a:gd name="T12" fmla="*/ 129 w 176"/>
                <a:gd name="T13" fmla="*/ 176 h 176"/>
                <a:gd name="T14" fmla="*/ 176 w 176"/>
                <a:gd name="T15" fmla="*/ 129 h 176"/>
                <a:gd name="T16" fmla="*/ 176 w 176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48"/>
                  </a:moveTo>
                  <a:cubicBezTo>
                    <a:pt x="176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52"/>
            <p:cNvSpPr>
              <a:spLocks/>
            </p:cNvSpPr>
            <p:nvPr/>
          </p:nvSpPr>
          <p:spPr bwMode="auto">
            <a:xfrm>
              <a:off x="814583" y="1"/>
              <a:ext cx="223838" cy="225425"/>
            </a:xfrm>
            <a:custGeom>
              <a:avLst/>
              <a:gdLst>
                <a:gd name="T0" fmla="*/ 176 w 176"/>
                <a:gd name="T1" fmla="*/ 129 h 176"/>
                <a:gd name="T2" fmla="*/ 129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8 h 176"/>
                <a:gd name="T10" fmla="*/ 47 w 176"/>
                <a:gd name="T11" fmla="*/ 0 h 176"/>
                <a:gd name="T12" fmla="*/ 129 w 176"/>
                <a:gd name="T13" fmla="*/ 0 h 176"/>
                <a:gd name="T14" fmla="*/ 176 w 176"/>
                <a:gd name="T15" fmla="*/ 48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9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1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Freeform 53"/>
            <p:cNvSpPr>
              <a:spLocks/>
            </p:cNvSpPr>
            <p:nvPr/>
          </p:nvSpPr>
          <p:spPr bwMode="auto">
            <a:xfrm>
              <a:off x="1051120" y="236538"/>
              <a:ext cx="225425" cy="225425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5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54"/>
            <p:cNvSpPr>
              <a:spLocks/>
            </p:cNvSpPr>
            <p:nvPr/>
          </p:nvSpPr>
          <p:spPr bwMode="auto">
            <a:xfrm>
              <a:off x="1286070" y="471488"/>
              <a:ext cx="225425" cy="227013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2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55"/>
            <p:cNvSpPr>
              <a:spLocks/>
            </p:cNvSpPr>
            <p:nvPr/>
          </p:nvSpPr>
          <p:spPr bwMode="auto">
            <a:xfrm>
              <a:off x="1524195" y="709613"/>
              <a:ext cx="223838" cy="223838"/>
            </a:xfrm>
            <a:custGeom>
              <a:avLst/>
              <a:gdLst>
                <a:gd name="T0" fmla="*/ 176 w 176"/>
                <a:gd name="T1" fmla="*/ 129 h 176"/>
                <a:gd name="T2" fmla="*/ 128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7 h 176"/>
                <a:gd name="T10" fmla="*/ 47 w 176"/>
                <a:gd name="T11" fmla="*/ 0 h 176"/>
                <a:gd name="T12" fmla="*/ 128 w 176"/>
                <a:gd name="T13" fmla="*/ 0 h 176"/>
                <a:gd name="T14" fmla="*/ 176 w 176"/>
                <a:gd name="T15" fmla="*/ 47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8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1"/>
                    <a:pt x="176" y="47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56"/>
            <p:cNvSpPr>
              <a:spLocks/>
            </p:cNvSpPr>
            <p:nvPr/>
          </p:nvSpPr>
          <p:spPr bwMode="auto">
            <a:xfrm>
              <a:off x="814583" y="1417638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9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9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9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1" y="177"/>
                    <a:pt x="47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6" y="156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57"/>
            <p:cNvSpPr>
              <a:spLocks/>
            </p:cNvSpPr>
            <p:nvPr/>
          </p:nvSpPr>
          <p:spPr bwMode="auto">
            <a:xfrm>
              <a:off x="1051120" y="1181101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58"/>
            <p:cNvSpPr>
              <a:spLocks/>
            </p:cNvSpPr>
            <p:nvPr/>
          </p:nvSpPr>
          <p:spPr bwMode="auto">
            <a:xfrm>
              <a:off x="1286070" y="946151"/>
              <a:ext cx="225425" cy="223838"/>
            </a:xfrm>
            <a:custGeom>
              <a:avLst/>
              <a:gdLst>
                <a:gd name="T0" fmla="*/ 177 w 177"/>
                <a:gd name="T1" fmla="*/ 48 h 176"/>
                <a:gd name="T2" fmla="*/ 129 w 177"/>
                <a:gd name="T3" fmla="*/ 0 h 176"/>
                <a:gd name="T4" fmla="*/ 48 w 177"/>
                <a:gd name="T5" fmla="*/ 0 h 176"/>
                <a:gd name="T6" fmla="*/ 0 w 177"/>
                <a:gd name="T7" fmla="*/ 48 h 176"/>
                <a:gd name="T8" fmla="*/ 0 w 177"/>
                <a:gd name="T9" fmla="*/ 129 h 176"/>
                <a:gd name="T10" fmla="*/ 48 w 177"/>
                <a:gd name="T11" fmla="*/ 176 h 176"/>
                <a:gd name="T12" fmla="*/ 129 w 177"/>
                <a:gd name="T13" fmla="*/ 176 h 176"/>
                <a:gd name="T14" fmla="*/ 177 w 177"/>
                <a:gd name="T15" fmla="*/ 129 h 176"/>
                <a:gd name="T16" fmla="*/ 177 w 177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48"/>
                  </a:moveTo>
                  <a:cubicBezTo>
                    <a:pt x="177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2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5" name="Group 257"/>
          <p:cNvGrpSpPr/>
          <p:nvPr/>
        </p:nvGrpSpPr>
        <p:grpSpPr>
          <a:xfrm>
            <a:off x="1991151" y="3351902"/>
            <a:ext cx="269159" cy="253225"/>
            <a:chOff x="1587" y="1"/>
            <a:chExt cx="1746446" cy="1643062"/>
          </a:xfrm>
          <a:solidFill>
            <a:sysClr val="window" lastClr="FFFFFF">
              <a:lumMod val="85000"/>
            </a:sysClr>
          </a:solidFill>
        </p:grpSpPr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1587" y="1"/>
              <a:ext cx="225425" cy="225425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8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8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6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2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6" y="0"/>
                    <a:pt x="177" y="21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239713" y="236538"/>
              <a:ext cx="223838" cy="225425"/>
            </a:xfrm>
            <a:custGeom>
              <a:avLst/>
              <a:gdLst>
                <a:gd name="T0" fmla="*/ 176 w 176"/>
                <a:gd name="T1" fmla="*/ 129 h 177"/>
                <a:gd name="T2" fmla="*/ 128 w 176"/>
                <a:gd name="T3" fmla="*/ 177 h 177"/>
                <a:gd name="T4" fmla="*/ 47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7 w 176"/>
                <a:gd name="T11" fmla="*/ 0 h 177"/>
                <a:gd name="T12" fmla="*/ 128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5"/>
                    <a:pt x="155" y="177"/>
                    <a:pt x="128" y="177"/>
                  </a:cubicBezTo>
                  <a:cubicBezTo>
                    <a:pt x="47" y="177"/>
                    <a:pt x="47" y="177"/>
                    <a:pt x="47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474663" y="471488"/>
              <a:ext cx="223838" cy="227013"/>
            </a:xfrm>
            <a:custGeom>
              <a:avLst/>
              <a:gdLst>
                <a:gd name="T0" fmla="*/ 176 w 176"/>
                <a:gd name="T1" fmla="*/ 129 h 177"/>
                <a:gd name="T2" fmla="*/ 129 w 176"/>
                <a:gd name="T3" fmla="*/ 177 h 177"/>
                <a:gd name="T4" fmla="*/ 48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8 w 176"/>
                <a:gd name="T11" fmla="*/ 0 h 177"/>
                <a:gd name="T12" fmla="*/ 129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11200" y="709613"/>
              <a:ext cx="225425" cy="223838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7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7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5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1"/>
                    <a:pt x="177" y="47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1587" y="1417638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6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6" y="177"/>
                    <a:pt x="177" y="156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239713" y="1181101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8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8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7" y="177"/>
                  </a:cubicBezTo>
                  <a:cubicBezTo>
                    <a:pt x="128" y="177"/>
                    <a:pt x="128" y="177"/>
                    <a:pt x="128" y="177"/>
                  </a:cubicBezTo>
                  <a:cubicBezTo>
                    <a:pt x="155" y="177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474663" y="946151"/>
              <a:ext cx="223838" cy="223838"/>
            </a:xfrm>
            <a:custGeom>
              <a:avLst/>
              <a:gdLst>
                <a:gd name="T0" fmla="*/ 176 w 176"/>
                <a:gd name="T1" fmla="*/ 48 h 176"/>
                <a:gd name="T2" fmla="*/ 129 w 176"/>
                <a:gd name="T3" fmla="*/ 0 h 176"/>
                <a:gd name="T4" fmla="*/ 48 w 176"/>
                <a:gd name="T5" fmla="*/ 0 h 176"/>
                <a:gd name="T6" fmla="*/ 0 w 176"/>
                <a:gd name="T7" fmla="*/ 48 h 176"/>
                <a:gd name="T8" fmla="*/ 0 w 176"/>
                <a:gd name="T9" fmla="*/ 129 h 176"/>
                <a:gd name="T10" fmla="*/ 48 w 176"/>
                <a:gd name="T11" fmla="*/ 176 h 176"/>
                <a:gd name="T12" fmla="*/ 129 w 176"/>
                <a:gd name="T13" fmla="*/ 176 h 176"/>
                <a:gd name="T14" fmla="*/ 176 w 176"/>
                <a:gd name="T15" fmla="*/ 129 h 176"/>
                <a:gd name="T16" fmla="*/ 176 w 176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48"/>
                  </a:moveTo>
                  <a:cubicBezTo>
                    <a:pt x="176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814583" y="1"/>
              <a:ext cx="223838" cy="225425"/>
            </a:xfrm>
            <a:custGeom>
              <a:avLst/>
              <a:gdLst>
                <a:gd name="T0" fmla="*/ 176 w 176"/>
                <a:gd name="T1" fmla="*/ 129 h 176"/>
                <a:gd name="T2" fmla="*/ 129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8 h 176"/>
                <a:gd name="T10" fmla="*/ 47 w 176"/>
                <a:gd name="T11" fmla="*/ 0 h 176"/>
                <a:gd name="T12" fmla="*/ 129 w 176"/>
                <a:gd name="T13" fmla="*/ 0 h 176"/>
                <a:gd name="T14" fmla="*/ 176 w 176"/>
                <a:gd name="T15" fmla="*/ 48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9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1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1051120" y="236538"/>
              <a:ext cx="225425" cy="225425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5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1286070" y="471488"/>
              <a:ext cx="225425" cy="227013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2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1524195" y="709613"/>
              <a:ext cx="223838" cy="223838"/>
            </a:xfrm>
            <a:custGeom>
              <a:avLst/>
              <a:gdLst>
                <a:gd name="T0" fmla="*/ 176 w 176"/>
                <a:gd name="T1" fmla="*/ 129 h 176"/>
                <a:gd name="T2" fmla="*/ 128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7 h 176"/>
                <a:gd name="T10" fmla="*/ 47 w 176"/>
                <a:gd name="T11" fmla="*/ 0 h 176"/>
                <a:gd name="T12" fmla="*/ 128 w 176"/>
                <a:gd name="T13" fmla="*/ 0 h 176"/>
                <a:gd name="T14" fmla="*/ 176 w 176"/>
                <a:gd name="T15" fmla="*/ 47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8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1"/>
                    <a:pt x="176" y="47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814583" y="1417638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9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9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9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1" y="177"/>
                    <a:pt x="47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6" y="156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1051120" y="1181101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1286070" y="946151"/>
              <a:ext cx="225425" cy="223838"/>
            </a:xfrm>
            <a:custGeom>
              <a:avLst/>
              <a:gdLst>
                <a:gd name="T0" fmla="*/ 177 w 177"/>
                <a:gd name="T1" fmla="*/ 48 h 176"/>
                <a:gd name="T2" fmla="*/ 129 w 177"/>
                <a:gd name="T3" fmla="*/ 0 h 176"/>
                <a:gd name="T4" fmla="*/ 48 w 177"/>
                <a:gd name="T5" fmla="*/ 0 h 176"/>
                <a:gd name="T6" fmla="*/ 0 w 177"/>
                <a:gd name="T7" fmla="*/ 48 h 176"/>
                <a:gd name="T8" fmla="*/ 0 w 177"/>
                <a:gd name="T9" fmla="*/ 129 h 176"/>
                <a:gd name="T10" fmla="*/ 48 w 177"/>
                <a:gd name="T11" fmla="*/ 176 h 176"/>
                <a:gd name="T12" fmla="*/ 129 w 177"/>
                <a:gd name="T13" fmla="*/ 176 h 176"/>
                <a:gd name="T14" fmla="*/ 177 w 177"/>
                <a:gd name="T15" fmla="*/ 129 h 176"/>
                <a:gd name="T16" fmla="*/ 177 w 177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48"/>
                  </a:moveTo>
                  <a:cubicBezTo>
                    <a:pt x="177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2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0" name="Rectangle 272"/>
          <p:cNvSpPr/>
          <p:nvPr/>
        </p:nvSpPr>
        <p:spPr>
          <a:xfrm>
            <a:off x="1880564" y="3685798"/>
            <a:ext cx="2300699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lnSpc>
                <a:spcPct val="150000"/>
              </a:lnSpc>
              <a:buFont typeface="Courier New" charset="0"/>
              <a:buChar char="o"/>
            </a:pPr>
            <a:r>
              <a:rPr lang="sk-SK" sz="100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Motivačná analýza</a:t>
            </a:r>
          </a:p>
          <a:p>
            <a:pPr marL="171450" lvl="0" indent="-171450">
              <a:lnSpc>
                <a:spcPct val="150000"/>
              </a:lnSpc>
              <a:buFont typeface="Courier New" charset="0"/>
              <a:buChar char="o"/>
            </a:pPr>
            <a:r>
              <a:rPr lang="sk-SK" sz="100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Stakeholderi a ich záujmy</a:t>
            </a:r>
          </a:p>
          <a:p>
            <a:pPr marL="171450" lvl="0" indent="-171450">
              <a:lnSpc>
                <a:spcPct val="150000"/>
              </a:lnSpc>
              <a:buFont typeface="Courier New" charset="0"/>
              <a:buChar char="o"/>
            </a:pPr>
            <a:r>
              <a:rPr lang="sk-SK" sz="100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Architektonické ciele</a:t>
            </a:r>
            <a:endParaRPr kumimoji="0" lang="id-ID" sz="10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1" name="Group 273"/>
          <p:cNvGrpSpPr/>
          <p:nvPr/>
        </p:nvGrpSpPr>
        <p:grpSpPr>
          <a:xfrm>
            <a:off x="3999351" y="3298076"/>
            <a:ext cx="269159" cy="253225"/>
            <a:chOff x="1587" y="1"/>
            <a:chExt cx="1746446" cy="1643062"/>
          </a:xfrm>
          <a:solidFill>
            <a:sysClr val="window" lastClr="FFFFFF">
              <a:lumMod val="85000"/>
            </a:sysClr>
          </a:solidFill>
        </p:grpSpPr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1587" y="1"/>
              <a:ext cx="225425" cy="225425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8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8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6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2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6" y="0"/>
                    <a:pt x="177" y="21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Freeform 46"/>
            <p:cNvSpPr>
              <a:spLocks/>
            </p:cNvSpPr>
            <p:nvPr/>
          </p:nvSpPr>
          <p:spPr bwMode="auto">
            <a:xfrm>
              <a:off x="239713" y="236538"/>
              <a:ext cx="223838" cy="225425"/>
            </a:xfrm>
            <a:custGeom>
              <a:avLst/>
              <a:gdLst>
                <a:gd name="T0" fmla="*/ 176 w 176"/>
                <a:gd name="T1" fmla="*/ 129 h 177"/>
                <a:gd name="T2" fmla="*/ 128 w 176"/>
                <a:gd name="T3" fmla="*/ 177 h 177"/>
                <a:gd name="T4" fmla="*/ 47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7 w 176"/>
                <a:gd name="T11" fmla="*/ 0 h 177"/>
                <a:gd name="T12" fmla="*/ 128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5"/>
                    <a:pt x="155" y="177"/>
                    <a:pt x="128" y="177"/>
                  </a:cubicBezTo>
                  <a:cubicBezTo>
                    <a:pt x="47" y="177"/>
                    <a:pt x="47" y="177"/>
                    <a:pt x="47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eform 47"/>
            <p:cNvSpPr>
              <a:spLocks/>
            </p:cNvSpPr>
            <p:nvPr/>
          </p:nvSpPr>
          <p:spPr bwMode="auto">
            <a:xfrm>
              <a:off x="474663" y="471488"/>
              <a:ext cx="223838" cy="227013"/>
            </a:xfrm>
            <a:custGeom>
              <a:avLst/>
              <a:gdLst>
                <a:gd name="T0" fmla="*/ 176 w 176"/>
                <a:gd name="T1" fmla="*/ 129 h 177"/>
                <a:gd name="T2" fmla="*/ 129 w 176"/>
                <a:gd name="T3" fmla="*/ 177 h 177"/>
                <a:gd name="T4" fmla="*/ 48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8 w 176"/>
                <a:gd name="T11" fmla="*/ 0 h 177"/>
                <a:gd name="T12" fmla="*/ 129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48"/>
            <p:cNvSpPr>
              <a:spLocks/>
            </p:cNvSpPr>
            <p:nvPr/>
          </p:nvSpPr>
          <p:spPr bwMode="auto">
            <a:xfrm>
              <a:off x="711200" y="709613"/>
              <a:ext cx="225425" cy="223838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7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7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5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1"/>
                    <a:pt x="177" y="47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 49"/>
            <p:cNvSpPr>
              <a:spLocks/>
            </p:cNvSpPr>
            <p:nvPr/>
          </p:nvSpPr>
          <p:spPr bwMode="auto">
            <a:xfrm>
              <a:off x="1587" y="1417638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6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6" y="177"/>
                    <a:pt x="177" y="156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50"/>
            <p:cNvSpPr>
              <a:spLocks/>
            </p:cNvSpPr>
            <p:nvPr/>
          </p:nvSpPr>
          <p:spPr bwMode="auto">
            <a:xfrm>
              <a:off x="239713" y="1181101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8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8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7" y="177"/>
                  </a:cubicBezTo>
                  <a:cubicBezTo>
                    <a:pt x="128" y="177"/>
                    <a:pt x="128" y="177"/>
                    <a:pt x="128" y="177"/>
                  </a:cubicBezTo>
                  <a:cubicBezTo>
                    <a:pt x="155" y="177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51"/>
            <p:cNvSpPr>
              <a:spLocks/>
            </p:cNvSpPr>
            <p:nvPr/>
          </p:nvSpPr>
          <p:spPr bwMode="auto">
            <a:xfrm>
              <a:off x="474663" y="946151"/>
              <a:ext cx="223838" cy="223838"/>
            </a:xfrm>
            <a:custGeom>
              <a:avLst/>
              <a:gdLst>
                <a:gd name="T0" fmla="*/ 176 w 176"/>
                <a:gd name="T1" fmla="*/ 48 h 176"/>
                <a:gd name="T2" fmla="*/ 129 w 176"/>
                <a:gd name="T3" fmla="*/ 0 h 176"/>
                <a:gd name="T4" fmla="*/ 48 w 176"/>
                <a:gd name="T5" fmla="*/ 0 h 176"/>
                <a:gd name="T6" fmla="*/ 0 w 176"/>
                <a:gd name="T7" fmla="*/ 48 h 176"/>
                <a:gd name="T8" fmla="*/ 0 w 176"/>
                <a:gd name="T9" fmla="*/ 129 h 176"/>
                <a:gd name="T10" fmla="*/ 48 w 176"/>
                <a:gd name="T11" fmla="*/ 176 h 176"/>
                <a:gd name="T12" fmla="*/ 129 w 176"/>
                <a:gd name="T13" fmla="*/ 176 h 176"/>
                <a:gd name="T14" fmla="*/ 176 w 176"/>
                <a:gd name="T15" fmla="*/ 129 h 176"/>
                <a:gd name="T16" fmla="*/ 176 w 176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48"/>
                  </a:moveTo>
                  <a:cubicBezTo>
                    <a:pt x="176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52"/>
            <p:cNvSpPr>
              <a:spLocks/>
            </p:cNvSpPr>
            <p:nvPr/>
          </p:nvSpPr>
          <p:spPr bwMode="auto">
            <a:xfrm>
              <a:off x="814583" y="1"/>
              <a:ext cx="223838" cy="225425"/>
            </a:xfrm>
            <a:custGeom>
              <a:avLst/>
              <a:gdLst>
                <a:gd name="T0" fmla="*/ 176 w 176"/>
                <a:gd name="T1" fmla="*/ 129 h 176"/>
                <a:gd name="T2" fmla="*/ 129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8 h 176"/>
                <a:gd name="T10" fmla="*/ 47 w 176"/>
                <a:gd name="T11" fmla="*/ 0 h 176"/>
                <a:gd name="T12" fmla="*/ 129 w 176"/>
                <a:gd name="T13" fmla="*/ 0 h 176"/>
                <a:gd name="T14" fmla="*/ 176 w 176"/>
                <a:gd name="T15" fmla="*/ 48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9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1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53"/>
            <p:cNvSpPr>
              <a:spLocks/>
            </p:cNvSpPr>
            <p:nvPr/>
          </p:nvSpPr>
          <p:spPr bwMode="auto">
            <a:xfrm>
              <a:off x="1051120" y="236538"/>
              <a:ext cx="225425" cy="225425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5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54"/>
            <p:cNvSpPr>
              <a:spLocks/>
            </p:cNvSpPr>
            <p:nvPr/>
          </p:nvSpPr>
          <p:spPr bwMode="auto">
            <a:xfrm>
              <a:off x="1286070" y="471488"/>
              <a:ext cx="225425" cy="227013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2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55"/>
            <p:cNvSpPr>
              <a:spLocks/>
            </p:cNvSpPr>
            <p:nvPr/>
          </p:nvSpPr>
          <p:spPr bwMode="auto">
            <a:xfrm>
              <a:off x="1524195" y="709613"/>
              <a:ext cx="223838" cy="223838"/>
            </a:xfrm>
            <a:custGeom>
              <a:avLst/>
              <a:gdLst>
                <a:gd name="T0" fmla="*/ 176 w 176"/>
                <a:gd name="T1" fmla="*/ 129 h 176"/>
                <a:gd name="T2" fmla="*/ 128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7 h 176"/>
                <a:gd name="T10" fmla="*/ 47 w 176"/>
                <a:gd name="T11" fmla="*/ 0 h 176"/>
                <a:gd name="T12" fmla="*/ 128 w 176"/>
                <a:gd name="T13" fmla="*/ 0 h 176"/>
                <a:gd name="T14" fmla="*/ 176 w 176"/>
                <a:gd name="T15" fmla="*/ 47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8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1"/>
                    <a:pt x="176" y="47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56"/>
            <p:cNvSpPr>
              <a:spLocks/>
            </p:cNvSpPr>
            <p:nvPr/>
          </p:nvSpPr>
          <p:spPr bwMode="auto">
            <a:xfrm>
              <a:off x="814583" y="1417638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9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9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9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1" y="177"/>
                    <a:pt x="47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6" y="156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57"/>
            <p:cNvSpPr>
              <a:spLocks/>
            </p:cNvSpPr>
            <p:nvPr/>
          </p:nvSpPr>
          <p:spPr bwMode="auto">
            <a:xfrm>
              <a:off x="1051120" y="1181101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58"/>
            <p:cNvSpPr>
              <a:spLocks/>
            </p:cNvSpPr>
            <p:nvPr/>
          </p:nvSpPr>
          <p:spPr bwMode="auto">
            <a:xfrm>
              <a:off x="1286070" y="946151"/>
              <a:ext cx="225425" cy="223838"/>
            </a:xfrm>
            <a:custGeom>
              <a:avLst/>
              <a:gdLst>
                <a:gd name="T0" fmla="*/ 177 w 177"/>
                <a:gd name="T1" fmla="*/ 48 h 176"/>
                <a:gd name="T2" fmla="*/ 129 w 177"/>
                <a:gd name="T3" fmla="*/ 0 h 176"/>
                <a:gd name="T4" fmla="*/ 48 w 177"/>
                <a:gd name="T5" fmla="*/ 0 h 176"/>
                <a:gd name="T6" fmla="*/ 0 w 177"/>
                <a:gd name="T7" fmla="*/ 48 h 176"/>
                <a:gd name="T8" fmla="*/ 0 w 177"/>
                <a:gd name="T9" fmla="*/ 129 h 176"/>
                <a:gd name="T10" fmla="*/ 48 w 177"/>
                <a:gd name="T11" fmla="*/ 176 h 176"/>
                <a:gd name="T12" fmla="*/ 129 w 177"/>
                <a:gd name="T13" fmla="*/ 176 h 176"/>
                <a:gd name="T14" fmla="*/ 177 w 177"/>
                <a:gd name="T15" fmla="*/ 129 h 176"/>
                <a:gd name="T16" fmla="*/ 177 w 177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48"/>
                  </a:moveTo>
                  <a:cubicBezTo>
                    <a:pt x="177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2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6" name="Rectangle 288"/>
          <p:cNvSpPr/>
          <p:nvPr/>
        </p:nvSpPr>
        <p:spPr>
          <a:xfrm>
            <a:off x="3789838" y="3651876"/>
            <a:ext cx="19314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k-SK" sz="100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Zodpovednosť a kompetencie  </a:t>
            </a:r>
          </a:p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k-SK" sz="100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Návrh organizačných zmien </a:t>
            </a:r>
            <a:endParaRPr kumimoji="0" lang="id-ID" sz="10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7" name="Group 289"/>
          <p:cNvGrpSpPr/>
          <p:nvPr/>
        </p:nvGrpSpPr>
        <p:grpSpPr>
          <a:xfrm>
            <a:off x="5998023" y="3278992"/>
            <a:ext cx="269159" cy="253225"/>
            <a:chOff x="1587" y="1"/>
            <a:chExt cx="1746446" cy="1643062"/>
          </a:xfrm>
          <a:solidFill>
            <a:sysClr val="window" lastClr="FFFFFF">
              <a:lumMod val="85000"/>
            </a:sysClr>
          </a:solidFill>
        </p:grpSpPr>
        <p:sp>
          <p:nvSpPr>
            <p:cNvPr id="78" name="Freeform 45"/>
            <p:cNvSpPr>
              <a:spLocks/>
            </p:cNvSpPr>
            <p:nvPr/>
          </p:nvSpPr>
          <p:spPr bwMode="auto">
            <a:xfrm>
              <a:off x="1587" y="1"/>
              <a:ext cx="225425" cy="225425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8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8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6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2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6" y="0"/>
                    <a:pt x="177" y="21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46"/>
            <p:cNvSpPr>
              <a:spLocks/>
            </p:cNvSpPr>
            <p:nvPr/>
          </p:nvSpPr>
          <p:spPr bwMode="auto">
            <a:xfrm>
              <a:off x="239713" y="236538"/>
              <a:ext cx="223838" cy="225425"/>
            </a:xfrm>
            <a:custGeom>
              <a:avLst/>
              <a:gdLst>
                <a:gd name="T0" fmla="*/ 176 w 176"/>
                <a:gd name="T1" fmla="*/ 129 h 177"/>
                <a:gd name="T2" fmla="*/ 128 w 176"/>
                <a:gd name="T3" fmla="*/ 177 h 177"/>
                <a:gd name="T4" fmla="*/ 47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7 w 176"/>
                <a:gd name="T11" fmla="*/ 0 h 177"/>
                <a:gd name="T12" fmla="*/ 128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5"/>
                    <a:pt x="155" y="177"/>
                    <a:pt x="128" y="177"/>
                  </a:cubicBezTo>
                  <a:cubicBezTo>
                    <a:pt x="47" y="177"/>
                    <a:pt x="47" y="177"/>
                    <a:pt x="47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47"/>
            <p:cNvSpPr>
              <a:spLocks/>
            </p:cNvSpPr>
            <p:nvPr/>
          </p:nvSpPr>
          <p:spPr bwMode="auto">
            <a:xfrm>
              <a:off x="474663" y="471488"/>
              <a:ext cx="223838" cy="227013"/>
            </a:xfrm>
            <a:custGeom>
              <a:avLst/>
              <a:gdLst>
                <a:gd name="T0" fmla="*/ 176 w 176"/>
                <a:gd name="T1" fmla="*/ 129 h 177"/>
                <a:gd name="T2" fmla="*/ 129 w 176"/>
                <a:gd name="T3" fmla="*/ 177 h 177"/>
                <a:gd name="T4" fmla="*/ 48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8 w 176"/>
                <a:gd name="T11" fmla="*/ 0 h 177"/>
                <a:gd name="T12" fmla="*/ 129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48"/>
            <p:cNvSpPr>
              <a:spLocks/>
            </p:cNvSpPr>
            <p:nvPr/>
          </p:nvSpPr>
          <p:spPr bwMode="auto">
            <a:xfrm>
              <a:off x="711200" y="709613"/>
              <a:ext cx="225425" cy="223838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7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7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5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1"/>
                    <a:pt x="177" y="47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49"/>
            <p:cNvSpPr>
              <a:spLocks/>
            </p:cNvSpPr>
            <p:nvPr/>
          </p:nvSpPr>
          <p:spPr bwMode="auto">
            <a:xfrm>
              <a:off x="1587" y="1417638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6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6" y="177"/>
                    <a:pt x="177" y="156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3" name="Freeform 50"/>
            <p:cNvSpPr>
              <a:spLocks/>
            </p:cNvSpPr>
            <p:nvPr/>
          </p:nvSpPr>
          <p:spPr bwMode="auto">
            <a:xfrm>
              <a:off x="239713" y="1181101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8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8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7" y="177"/>
                  </a:cubicBezTo>
                  <a:cubicBezTo>
                    <a:pt x="128" y="177"/>
                    <a:pt x="128" y="177"/>
                    <a:pt x="128" y="177"/>
                  </a:cubicBezTo>
                  <a:cubicBezTo>
                    <a:pt x="155" y="177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51"/>
            <p:cNvSpPr>
              <a:spLocks/>
            </p:cNvSpPr>
            <p:nvPr/>
          </p:nvSpPr>
          <p:spPr bwMode="auto">
            <a:xfrm>
              <a:off x="474663" y="946151"/>
              <a:ext cx="223838" cy="223838"/>
            </a:xfrm>
            <a:custGeom>
              <a:avLst/>
              <a:gdLst>
                <a:gd name="T0" fmla="*/ 176 w 176"/>
                <a:gd name="T1" fmla="*/ 48 h 176"/>
                <a:gd name="T2" fmla="*/ 129 w 176"/>
                <a:gd name="T3" fmla="*/ 0 h 176"/>
                <a:gd name="T4" fmla="*/ 48 w 176"/>
                <a:gd name="T5" fmla="*/ 0 h 176"/>
                <a:gd name="T6" fmla="*/ 0 w 176"/>
                <a:gd name="T7" fmla="*/ 48 h 176"/>
                <a:gd name="T8" fmla="*/ 0 w 176"/>
                <a:gd name="T9" fmla="*/ 129 h 176"/>
                <a:gd name="T10" fmla="*/ 48 w 176"/>
                <a:gd name="T11" fmla="*/ 176 h 176"/>
                <a:gd name="T12" fmla="*/ 129 w 176"/>
                <a:gd name="T13" fmla="*/ 176 h 176"/>
                <a:gd name="T14" fmla="*/ 176 w 176"/>
                <a:gd name="T15" fmla="*/ 129 h 176"/>
                <a:gd name="T16" fmla="*/ 176 w 176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48"/>
                  </a:moveTo>
                  <a:cubicBezTo>
                    <a:pt x="176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52"/>
            <p:cNvSpPr>
              <a:spLocks/>
            </p:cNvSpPr>
            <p:nvPr/>
          </p:nvSpPr>
          <p:spPr bwMode="auto">
            <a:xfrm>
              <a:off x="814583" y="1"/>
              <a:ext cx="223838" cy="225425"/>
            </a:xfrm>
            <a:custGeom>
              <a:avLst/>
              <a:gdLst>
                <a:gd name="T0" fmla="*/ 176 w 176"/>
                <a:gd name="T1" fmla="*/ 129 h 176"/>
                <a:gd name="T2" fmla="*/ 129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8 h 176"/>
                <a:gd name="T10" fmla="*/ 47 w 176"/>
                <a:gd name="T11" fmla="*/ 0 h 176"/>
                <a:gd name="T12" fmla="*/ 129 w 176"/>
                <a:gd name="T13" fmla="*/ 0 h 176"/>
                <a:gd name="T14" fmla="*/ 176 w 176"/>
                <a:gd name="T15" fmla="*/ 48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9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1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53"/>
            <p:cNvSpPr>
              <a:spLocks/>
            </p:cNvSpPr>
            <p:nvPr/>
          </p:nvSpPr>
          <p:spPr bwMode="auto">
            <a:xfrm>
              <a:off x="1051120" y="236538"/>
              <a:ext cx="225425" cy="225425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5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54"/>
            <p:cNvSpPr>
              <a:spLocks/>
            </p:cNvSpPr>
            <p:nvPr/>
          </p:nvSpPr>
          <p:spPr bwMode="auto">
            <a:xfrm>
              <a:off x="1286070" y="471488"/>
              <a:ext cx="225425" cy="227013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2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55"/>
            <p:cNvSpPr>
              <a:spLocks/>
            </p:cNvSpPr>
            <p:nvPr/>
          </p:nvSpPr>
          <p:spPr bwMode="auto">
            <a:xfrm>
              <a:off x="1524195" y="709613"/>
              <a:ext cx="223838" cy="223838"/>
            </a:xfrm>
            <a:custGeom>
              <a:avLst/>
              <a:gdLst>
                <a:gd name="T0" fmla="*/ 176 w 176"/>
                <a:gd name="T1" fmla="*/ 129 h 176"/>
                <a:gd name="T2" fmla="*/ 128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7 h 176"/>
                <a:gd name="T10" fmla="*/ 47 w 176"/>
                <a:gd name="T11" fmla="*/ 0 h 176"/>
                <a:gd name="T12" fmla="*/ 128 w 176"/>
                <a:gd name="T13" fmla="*/ 0 h 176"/>
                <a:gd name="T14" fmla="*/ 176 w 176"/>
                <a:gd name="T15" fmla="*/ 47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8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1"/>
                    <a:pt x="176" y="47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56"/>
            <p:cNvSpPr>
              <a:spLocks/>
            </p:cNvSpPr>
            <p:nvPr/>
          </p:nvSpPr>
          <p:spPr bwMode="auto">
            <a:xfrm>
              <a:off x="814583" y="1417638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9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9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9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1" y="177"/>
                    <a:pt x="47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6" y="156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57"/>
            <p:cNvSpPr>
              <a:spLocks/>
            </p:cNvSpPr>
            <p:nvPr/>
          </p:nvSpPr>
          <p:spPr bwMode="auto">
            <a:xfrm>
              <a:off x="1051120" y="1181101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58"/>
            <p:cNvSpPr>
              <a:spLocks/>
            </p:cNvSpPr>
            <p:nvPr/>
          </p:nvSpPr>
          <p:spPr bwMode="auto">
            <a:xfrm>
              <a:off x="1286070" y="946151"/>
              <a:ext cx="225425" cy="223838"/>
            </a:xfrm>
            <a:custGeom>
              <a:avLst/>
              <a:gdLst>
                <a:gd name="T0" fmla="*/ 177 w 177"/>
                <a:gd name="T1" fmla="*/ 48 h 176"/>
                <a:gd name="T2" fmla="*/ 129 w 177"/>
                <a:gd name="T3" fmla="*/ 0 h 176"/>
                <a:gd name="T4" fmla="*/ 48 w 177"/>
                <a:gd name="T5" fmla="*/ 0 h 176"/>
                <a:gd name="T6" fmla="*/ 0 w 177"/>
                <a:gd name="T7" fmla="*/ 48 h 176"/>
                <a:gd name="T8" fmla="*/ 0 w 177"/>
                <a:gd name="T9" fmla="*/ 129 h 176"/>
                <a:gd name="T10" fmla="*/ 48 w 177"/>
                <a:gd name="T11" fmla="*/ 176 h 176"/>
                <a:gd name="T12" fmla="*/ 129 w 177"/>
                <a:gd name="T13" fmla="*/ 176 h 176"/>
                <a:gd name="T14" fmla="*/ 177 w 177"/>
                <a:gd name="T15" fmla="*/ 129 h 176"/>
                <a:gd name="T16" fmla="*/ 177 w 177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48"/>
                  </a:moveTo>
                  <a:cubicBezTo>
                    <a:pt x="177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2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2" name="Rectangle 304"/>
          <p:cNvSpPr/>
          <p:nvPr/>
        </p:nvSpPr>
        <p:spPr>
          <a:xfrm>
            <a:off x="5872519" y="3689884"/>
            <a:ext cx="2061379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k-SK" sz="1000" b="1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Posúdenie alternatív: </a:t>
            </a:r>
            <a:r>
              <a:rPr lang="sk-SK" sz="100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Výber strategického prístupu</a:t>
            </a:r>
          </a:p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k-SK" sz="100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Predpoklady realizácie </a:t>
            </a:r>
            <a:endParaRPr kumimoji="0" lang="id-ID" sz="10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93" name="Group 305"/>
          <p:cNvGrpSpPr/>
          <p:nvPr/>
        </p:nvGrpSpPr>
        <p:grpSpPr>
          <a:xfrm>
            <a:off x="8008108" y="3283266"/>
            <a:ext cx="269159" cy="253225"/>
            <a:chOff x="1587" y="1"/>
            <a:chExt cx="1746446" cy="1643062"/>
          </a:xfrm>
          <a:solidFill>
            <a:sysClr val="window" lastClr="FFFFFF">
              <a:lumMod val="85000"/>
            </a:sysClr>
          </a:solidFill>
        </p:grpSpPr>
        <p:sp>
          <p:nvSpPr>
            <p:cNvPr id="94" name="Freeform 45"/>
            <p:cNvSpPr>
              <a:spLocks/>
            </p:cNvSpPr>
            <p:nvPr/>
          </p:nvSpPr>
          <p:spPr bwMode="auto">
            <a:xfrm>
              <a:off x="1587" y="1"/>
              <a:ext cx="225425" cy="225425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8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8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6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2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6" y="0"/>
                    <a:pt x="177" y="21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5" name="Freeform 46"/>
            <p:cNvSpPr>
              <a:spLocks/>
            </p:cNvSpPr>
            <p:nvPr/>
          </p:nvSpPr>
          <p:spPr bwMode="auto">
            <a:xfrm>
              <a:off x="239713" y="236538"/>
              <a:ext cx="223838" cy="225425"/>
            </a:xfrm>
            <a:custGeom>
              <a:avLst/>
              <a:gdLst>
                <a:gd name="T0" fmla="*/ 176 w 176"/>
                <a:gd name="T1" fmla="*/ 129 h 177"/>
                <a:gd name="T2" fmla="*/ 128 w 176"/>
                <a:gd name="T3" fmla="*/ 177 h 177"/>
                <a:gd name="T4" fmla="*/ 47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7 w 176"/>
                <a:gd name="T11" fmla="*/ 0 h 177"/>
                <a:gd name="T12" fmla="*/ 128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5"/>
                    <a:pt x="155" y="177"/>
                    <a:pt x="128" y="177"/>
                  </a:cubicBezTo>
                  <a:cubicBezTo>
                    <a:pt x="47" y="177"/>
                    <a:pt x="47" y="177"/>
                    <a:pt x="47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47"/>
            <p:cNvSpPr>
              <a:spLocks/>
            </p:cNvSpPr>
            <p:nvPr/>
          </p:nvSpPr>
          <p:spPr bwMode="auto">
            <a:xfrm>
              <a:off x="474663" y="471488"/>
              <a:ext cx="223838" cy="227013"/>
            </a:xfrm>
            <a:custGeom>
              <a:avLst/>
              <a:gdLst>
                <a:gd name="T0" fmla="*/ 176 w 176"/>
                <a:gd name="T1" fmla="*/ 129 h 177"/>
                <a:gd name="T2" fmla="*/ 129 w 176"/>
                <a:gd name="T3" fmla="*/ 177 h 177"/>
                <a:gd name="T4" fmla="*/ 48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8 w 176"/>
                <a:gd name="T11" fmla="*/ 0 h 177"/>
                <a:gd name="T12" fmla="*/ 129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48"/>
            <p:cNvSpPr>
              <a:spLocks/>
            </p:cNvSpPr>
            <p:nvPr/>
          </p:nvSpPr>
          <p:spPr bwMode="auto">
            <a:xfrm>
              <a:off x="711200" y="709613"/>
              <a:ext cx="225425" cy="223838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7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7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5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1"/>
                    <a:pt x="177" y="47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Freeform 49"/>
            <p:cNvSpPr>
              <a:spLocks/>
            </p:cNvSpPr>
            <p:nvPr/>
          </p:nvSpPr>
          <p:spPr bwMode="auto">
            <a:xfrm>
              <a:off x="1587" y="1417638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6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6" y="177"/>
                    <a:pt x="177" y="156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50"/>
            <p:cNvSpPr>
              <a:spLocks/>
            </p:cNvSpPr>
            <p:nvPr/>
          </p:nvSpPr>
          <p:spPr bwMode="auto">
            <a:xfrm>
              <a:off x="239713" y="1181101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8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8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7" y="177"/>
                  </a:cubicBezTo>
                  <a:cubicBezTo>
                    <a:pt x="128" y="177"/>
                    <a:pt x="128" y="177"/>
                    <a:pt x="128" y="177"/>
                  </a:cubicBezTo>
                  <a:cubicBezTo>
                    <a:pt x="155" y="177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51"/>
            <p:cNvSpPr>
              <a:spLocks/>
            </p:cNvSpPr>
            <p:nvPr/>
          </p:nvSpPr>
          <p:spPr bwMode="auto">
            <a:xfrm>
              <a:off x="474663" y="946151"/>
              <a:ext cx="223838" cy="223838"/>
            </a:xfrm>
            <a:custGeom>
              <a:avLst/>
              <a:gdLst>
                <a:gd name="T0" fmla="*/ 176 w 176"/>
                <a:gd name="T1" fmla="*/ 48 h 176"/>
                <a:gd name="T2" fmla="*/ 129 w 176"/>
                <a:gd name="T3" fmla="*/ 0 h 176"/>
                <a:gd name="T4" fmla="*/ 48 w 176"/>
                <a:gd name="T5" fmla="*/ 0 h 176"/>
                <a:gd name="T6" fmla="*/ 0 w 176"/>
                <a:gd name="T7" fmla="*/ 48 h 176"/>
                <a:gd name="T8" fmla="*/ 0 w 176"/>
                <a:gd name="T9" fmla="*/ 129 h 176"/>
                <a:gd name="T10" fmla="*/ 48 w 176"/>
                <a:gd name="T11" fmla="*/ 176 h 176"/>
                <a:gd name="T12" fmla="*/ 129 w 176"/>
                <a:gd name="T13" fmla="*/ 176 h 176"/>
                <a:gd name="T14" fmla="*/ 176 w 176"/>
                <a:gd name="T15" fmla="*/ 129 h 176"/>
                <a:gd name="T16" fmla="*/ 176 w 176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48"/>
                  </a:moveTo>
                  <a:cubicBezTo>
                    <a:pt x="176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52"/>
            <p:cNvSpPr>
              <a:spLocks/>
            </p:cNvSpPr>
            <p:nvPr/>
          </p:nvSpPr>
          <p:spPr bwMode="auto">
            <a:xfrm>
              <a:off x="814583" y="1"/>
              <a:ext cx="223838" cy="225425"/>
            </a:xfrm>
            <a:custGeom>
              <a:avLst/>
              <a:gdLst>
                <a:gd name="T0" fmla="*/ 176 w 176"/>
                <a:gd name="T1" fmla="*/ 129 h 176"/>
                <a:gd name="T2" fmla="*/ 129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8 h 176"/>
                <a:gd name="T10" fmla="*/ 47 w 176"/>
                <a:gd name="T11" fmla="*/ 0 h 176"/>
                <a:gd name="T12" fmla="*/ 129 w 176"/>
                <a:gd name="T13" fmla="*/ 0 h 176"/>
                <a:gd name="T14" fmla="*/ 176 w 176"/>
                <a:gd name="T15" fmla="*/ 48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9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1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2" name="Freeform 53"/>
            <p:cNvSpPr>
              <a:spLocks/>
            </p:cNvSpPr>
            <p:nvPr/>
          </p:nvSpPr>
          <p:spPr bwMode="auto">
            <a:xfrm>
              <a:off x="1051120" y="236538"/>
              <a:ext cx="225425" cy="225425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5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3" name="Freeform 54"/>
            <p:cNvSpPr>
              <a:spLocks/>
            </p:cNvSpPr>
            <p:nvPr/>
          </p:nvSpPr>
          <p:spPr bwMode="auto">
            <a:xfrm>
              <a:off x="1286070" y="471488"/>
              <a:ext cx="225425" cy="227013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2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4" name="Freeform 55"/>
            <p:cNvSpPr>
              <a:spLocks/>
            </p:cNvSpPr>
            <p:nvPr/>
          </p:nvSpPr>
          <p:spPr bwMode="auto">
            <a:xfrm>
              <a:off x="1524195" y="709613"/>
              <a:ext cx="223838" cy="223838"/>
            </a:xfrm>
            <a:custGeom>
              <a:avLst/>
              <a:gdLst>
                <a:gd name="T0" fmla="*/ 176 w 176"/>
                <a:gd name="T1" fmla="*/ 129 h 176"/>
                <a:gd name="T2" fmla="*/ 128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7 h 176"/>
                <a:gd name="T10" fmla="*/ 47 w 176"/>
                <a:gd name="T11" fmla="*/ 0 h 176"/>
                <a:gd name="T12" fmla="*/ 128 w 176"/>
                <a:gd name="T13" fmla="*/ 0 h 176"/>
                <a:gd name="T14" fmla="*/ 176 w 176"/>
                <a:gd name="T15" fmla="*/ 47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8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1"/>
                    <a:pt x="176" y="47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5" name="Freeform 56"/>
            <p:cNvSpPr>
              <a:spLocks/>
            </p:cNvSpPr>
            <p:nvPr/>
          </p:nvSpPr>
          <p:spPr bwMode="auto">
            <a:xfrm>
              <a:off x="814583" y="1417638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9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9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9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1" y="177"/>
                    <a:pt x="47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6" y="156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Freeform 57"/>
            <p:cNvSpPr>
              <a:spLocks/>
            </p:cNvSpPr>
            <p:nvPr/>
          </p:nvSpPr>
          <p:spPr bwMode="auto">
            <a:xfrm>
              <a:off x="1051120" y="1181101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Freeform 58"/>
            <p:cNvSpPr>
              <a:spLocks/>
            </p:cNvSpPr>
            <p:nvPr/>
          </p:nvSpPr>
          <p:spPr bwMode="auto">
            <a:xfrm>
              <a:off x="1286070" y="946151"/>
              <a:ext cx="225425" cy="223838"/>
            </a:xfrm>
            <a:custGeom>
              <a:avLst/>
              <a:gdLst>
                <a:gd name="T0" fmla="*/ 177 w 177"/>
                <a:gd name="T1" fmla="*/ 48 h 176"/>
                <a:gd name="T2" fmla="*/ 129 w 177"/>
                <a:gd name="T3" fmla="*/ 0 h 176"/>
                <a:gd name="T4" fmla="*/ 48 w 177"/>
                <a:gd name="T5" fmla="*/ 0 h 176"/>
                <a:gd name="T6" fmla="*/ 0 w 177"/>
                <a:gd name="T7" fmla="*/ 48 h 176"/>
                <a:gd name="T8" fmla="*/ 0 w 177"/>
                <a:gd name="T9" fmla="*/ 129 h 176"/>
                <a:gd name="T10" fmla="*/ 48 w 177"/>
                <a:gd name="T11" fmla="*/ 176 h 176"/>
                <a:gd name="T12" fmla="*/ 129 w 177"/>
                <a:gd name="T13" fmla="*/ 176 h 176"/>
                <a:gd name="T14" fmla="*/ 177 w 177"/>
                <a:gd name="T15" fmla="*/ 129 h 176"/>
                <a:gd name="T16" fmla="*/ 177 w 177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48"/>
                  </a:moveTo>
                  <a:cubicBezTo>
                    <a:pt x="177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2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9" name="Group 321"/>
          <p:cNvGrpSpPr/>
          <p:nvPr/>
        </p:nvGrpSpPr>
        <p:grpSpPr>
          <a:xfrm>
            <a:off x="10025172" y="3298076"/>
            <a:ext cx="269159" cy="253225"/>
            <a:chOff x="1587" y="1"/>
            <a:chExt cx="1746446" cy="1643062"/>
          </a:xfrm>
          <a:solidFill>
            <a:sysClr val="window" lastClr="FFFFFF">
              <a:lumMod val="85000"/>
            </a:sysClr>
          </a:solidFill>
        </p:grpSpPr>
        <p:sp>
          <p:nvSpPr>
            <p:cNvPr id="110" name="Freeform 45"/>
            <p:cNvSpPr>
              <a:spLocks/>
            </p:cNvSpPr>
            <p:nvPr/>
          </p:nvSpPr>
          <p:spPr bwMode="auto">
            <a:xfrm>
              <a:off x="1587" y="1"/>
              <a:ext cx="225425" cy="225425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8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8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6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2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6" y="0"/>
                    <a:pt x="177" y="21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Freeform 46"/>
            <p:cNvSpPr>
              <a:spLocks/>
            </p:cNvSpPr>
            <p:nvPr/>
          </p:nvSpPr>
          <p:spPr bwMode="auto">
            <a:xfrm>
              <a:off x="239713" y="236538"/>
              <a:ext cx="223838" cy="225425"/>
            </a:xfrm>
            <a:custGeom>
              <a:avLst/>
              <a:gdLst>
                <a:gd name="T0" fmla="*/ 176 w 176"/>
                <a:gd name="T1" fmla="*/ 129 h 177"/>
                <a:gd name="T2" fmla="*/ 128 w 176"/>
                <a:gd name="T3" fmla="*/ 177 h 177"/>
                <a:gd name="T4" fmla="*/ 47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7 w 176"/>
                <a:gd name="T11" fmla="*/ 0 h 177"/>
                <a:gd name="T12" fmla="*/ 128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5"/>
                    <a:pt x="155" y="177"/>
                    <a:pt x="128" y="177"/>
                  </a:cubicBezTo>
                  <a:cubicBezTo>
                    <a:pt x="47" y="177"/>
                    <a:pt x="47" y="177"/>
                    <a:pt x="47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2" name="Freeform 47"/>
            <p:cNvSpPr>
              <a:spLocks/>
            </p:cNvSpPr>
            <p:nvPr/>
          </p:nvSpPr>
          <p:spPr bwMode="auto">
            <a:xfrm>
              <a:off x="474663" y="471488"/>
              <a:ext cx="223838" cy="227013"/>
            </a:xfrm>
            <a:custGeom>
              <a:avLst/>
              <a:gdLst>
                <a:gd name="T0" fmla="*/ 176 w 176"/>
                <a:gd name="T1" fmla="*/ 129 h 177"/>
                <a:gd name="T2" fmla="*/ 129 w 176"/>
                <a:gd name="T3" fmla="*/ 177 h 177"/>
                <a:gd name="T4" fmla="*/ 48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8 w 176"/>
                <a:gd name="T11" fmla="*/ 0 h 177"/>
                <a:gd name="T12" fmla="*/ 129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3" name="Freeform 48"/>
            <p:cNvSpPr>
              <a:spLocks/>
            </p:cNvSpPr>
            <p:nvPr/>
          </p:nvSpPr>
          <p:spPr bwMode="auto">
            <a:xfrm>
              <a:off x="711200" y="709613"/>
              <a:ext cx="225425" cy="223838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7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7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5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1"/>
                    <a:pt x="177" y="47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Freeform 49"/>
            <p:cNvSpPr>
              <a:spLocks/>
            </p:cNvSpPr>
            <p:nvPr/>
          </p:nvSpPr>
          <p:spPr bwMode="auto">
            <a:xfrm>
              <a:off x="1587" y="1417638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6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6" y="177"/>
                    <a:pt x="177" y="156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Freeform 50"/>
            <p:cNvSpPr>
              <a:spLocks/>
            </p:cNvSpPr>
            <p:nvPr/>
          </p:nvSpPr>
          <p:spPr bwMode="auto">
            <a:xfrm>
              <a:off x="239713" y="1181101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8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8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7" y="177"/>
                  </a:cubicBezTo>
                  <a:cubicBezTo>
                    <a:pt x="128" y="177"/>
                    <a:pt x="128" y="177"/>
                    <a:pt x="128" y="177"/>
                  </a:cubicBezTo>
                  <a:cubicBezTo>
                    <a:pt x="155" y="177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Freeform 51"/>
            <p:cNvSpPr>
              <a:spLocks/>
            </p:cNvSpPr>
            <p:nvPr/>
          </p:nvSpPr>
          <p:spPr bwMode="auto">
            <a:xfrm>
              <a:off x="474663" y="946151"/>
              <a:ext cx="223838" cy="223838"/>
            </a:xfrm>
            <a:custGeom>
              <a:avLst/>
              <a:gdLst>
                <a:gd name="T0" fmla="*/ 176 w 176"/>
                <a:gd name="T1" fmla="*/ 48 h 176"/>
                <a:gd name="T2" fmla="*/ 129 w 176"/>
                <a:gd name="T3" fmla="*/ 0 h 176"/>
                <a:gd name="T4" fmla="*/ 48 w 176"/>
                <a:gd name="T5" fmla="*/ 0 h 176"/>
                <a:gd name="T6" fmla="*/ 0 w 176"/>
                <a:gd name="T7" fmla="*/ 48 h 176"/>
                <a:gd name="T8" fmla="*/ 0 w 176"/>
                <a:gd name="T9" fmla="*/ 129 h 176"/>
                <a:gd name="T10" fmla="*/ 48 w 176"/>
                <a:gd name="T11" fmla="*/ 176 h 176"/>
                <a:gd name="T12" fmla="*/ 129 w 176"/>
                <a:gd name="T13" fmla="*/ 176 h 176"/>
                <a:gd name="T14" fmla="*/ 176 w 176"/>
                <a:gd name="T15" fmla="*/ 129 h 176"/>
                <a:gd name="T16" fmla="*/ 176 w 176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48"/>
                  </a:moveTo>
                  <a:cubicBezTo>
                    <a:pt x="176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Freeform 52"/>
            <p:cNvSpPr>
              <a:spLocks/>
            </p:cNvSpPr>
            <p:nvPr/>
          </p:nvSpPr>
          <p:spPr bwMode="auto">
            <a:xfrm>
              <a:off x="814583" y="1"/>
              <a:ext cx="223838" cy="225425"/>
            </a:xfrm>
            <a:custGeom>
              <a:avLst/>
              <a:gdLst>
                <a:gd name="T0" fmla="*/ 176 w 176"/>
                <a:gd name="T1" fmla="*/ 129 h 176"/>
                <a:gd name="T2" fmla="*/ 129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8 h 176"/>
                <a:gd name="T10" fmla="*/ 47 w 176"/>
                <a:gd name="T11" fmla="*/ 0 h 176"/>
                <a:gd name="T12" fmla="*/ 129 w 176"/>
                <a:gd name="T13" fmla="*/ 0 h 176"/>
                <a:gd name="T14" fmla="*/ 176 w 176"/>
                <a:gd name="T15" fmla="*/ 48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9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1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Freeform 53"/>
            <p:cNvSpPr>
              <a:spLocks/>
            </p:cNvSpPr>
            <p:nvPr/>
          </p:nvSpPr>
          <p:spPr bwMode="auto">
            <a:xfrm>
              <a:off x="1051120" y="236538"/>
              <a:ext cx="225425" cy="225425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5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Freeform 54"/>
            <p:cNvSpPr>
              <a:spLocks/>
            </p:cNvSpPr>
            <p:nvPr/>
          </p:nvSpPr>
          <p:spPr bwMode="auto">
            <a:xfrm>
              <a:off x="1286070" y="471488"/>
              <a:ext cx="225425" cy="227013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2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Freeform 55"/>
            <p:cNvSpPr>
              <a:spLocks/>
            </p:cNvSpPr>
            <p:nvPr/>
          </p:nvSpPr>
          <p:spPr bwMode="auto">
            <a:xfrm>
              <a:off x="1524195" y="709613"/>
              <a:ext cx="223838" cy="223838"/>
            </a:xfrm>
            <a:custGeom>
              <a:avLst/>
              <a:gdLst>
                <a:gd name="T0" fmla="*/ 176 w 176"/>
                <a:gd name="T1" fmla="*/ 129 h 176"/>
                <a:gd name="T2" fmla="*/ 128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7 h 176"/>
                <a:gd name="T10" fmla="*/ 47 w 176"/>
                <a:gd name="T11" fmla="*/ 0 h 176"/>
                <a:gd name="T12" fmla="*/ 128 w 176"/>
                <a:gd name="T13" fmla="*/ 0 h 176"/>
                <a:gd name="T14" fmla="*/ 176 w 176"/>
                <a:gd name="T15" fmla="*/ 47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8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1"/>
                    <a:pt x="176" y="47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1" name="Freeform 56"/>
            <p:cNvSpPr>
              <a:spLocks/>
            </p:cNvSpPr>
            <p:nvPr/>
          </p:nvSpPr>
          <p:spPr bwMode="auto">
            <a:xfrm>
              <a:off x="814583" y="1417638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9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9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9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1" y="177"/>
                    <a:pt x="47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6" y="156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2" name="Freeform 57"/>
            <p:cNvSpPr>
              <a:spLocks/>
            </p:cNvSpPr>
            <p:nvPr/>
          </p:nvSpPr>
          <p:spPr bwMode="auto">
            <a:xfrm>
              <a:off x="1051120" y="1181101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3" name="Freeform 58"/>
            <p:cNvSpPr>
              <a:spLocks/>
            </p:cNvSpPr>
            <p:nvPr/>
          </p:nvSpPr>
          <p:spPr bwMode="auto">
            <a:xfrm>
              <a:off x="1286070" y="946151"/>
              <a:ext cx="225425" cy="223838"/>
            </a:xfrm>
            <a:custGeom>
              <a:avLst/>
              <a:gdLst>
                <a:gd name="T0" fmla="*/ 177 w 177"/>
                <a:gd name="T1" fmla="*/ 48 h 176"/>
                <a:gd name="T2" fmla="*/ 129 w 177"/>
                <a:gd name="T3" fmla="*/ 0 h 176"/>
                <a:gd name="T4" fmla="*/ 48 w 177"/>
                <a:gd name="T5" fmla="*/ 0 h 176"/>
                <a:gd name="T6" fmla="*/ 0 w 177"/>
                <a:gd name="T7" fmla="*/ 48 h 176"/>
                <a:gd name="T8" fmla="*/ 0 w 177"/>
                <a:gd name="T9" fmla="*/ 129 h 176"/>
                <a:gd name="T10" fmla="*/ 48 w 177"/>
                <a:gd name="T11" fmla="*/ 176 h 176"/>
                <a:gd name="T12" fmla="*/ 129 w 177"/>
                <a:gd name="T13" fmla="*/ 176 h 176"/>
                <a:gd name="T14" fmla="*/ 177 w 177"/>
                <a:gd name="T15" fmla="*/ 129 h 176"/>
                <a:gd name="T16" fmla="*/ 177 w 177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48"/>
                  </a:moveTo>
                  <a:cubicBezTo>
                    <a:pt x="177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2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24" name="Rectangle 336"/>
          <p:cNvSpPr/>
          <p:nvPr/>
        </p:nvSpPr>
        <p:spPr>
          <a:xfrm>
            <a:off x="10075533" y="3689884"/>
            <a:ext cx="19356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id-ID" sz="100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Legislatívne požiadavky  </a:t>
            </a:r>
          </a:p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id-ID" sz="100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Problémy a výzvy  </a:t>
            </a:r>
          </a:p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id-ID" sz="1000" b="1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Plánovanie a migrácia </a:t>
            </a:r>
            <a:endParaRPr lang="sk-SK" sz="1000" b="1" kern="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>
              <a:lnSpc>
                <a:spcPct val="150000"/>
              </a:lnSpc>
            </a:pPr>
            <a:r>
              <a:rPr lang="sk-SK" sz="1000" b="1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</a:t>
            </a:r>
            <a:r>
              <a:rPr lang="id-ID" sz="100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(v súlade s akčným plánom) </a:t>
            </a:r>
            <a:endParaRPr kumimoji="0" lang="id-ID" sz="10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5" name="Rectangle 304"/>
          <p:cNvSpPr/>
          <p:nvPr/>
        </p:nvSpPr>
        <p:spPr>
          <a:xfrm>
            <a:off x="7974026" y="3660426"/>
            <a:ext cx="2061379" cy="991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k-SK" sz="100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Biznis vrstva  </a:t>
            </a:r>
          </a:p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k-SK" sz="100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Aplikačná vrstva  </a:t>
            </a:r>
          </a:p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k-SK" sz="100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Dátová vrstva  </a:t>
            </a:r>
          </a:p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k-SK" sz="100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Technologická vrstva </a:t>
            </a:r>
            <a:endParaRPr kumimoji="0" lang="id-ID" sz="10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4" name="Rectangle 272"/>
          <p:cNvSpPr/>
          <p:nvPr/>
        </p:nvSpPr>
        <p:spPr>
          <a:xfrm>
            <a:off x="94261" y="3688085"/>
            <a:ext cx="15124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sk-SK" sz="100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Popis problému  </a:t>
            </a:r>
          </a:p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sk-SK" sz="100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Definície pojmov  </a:t>
            </a:r>
          </a:p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sk-SK" sz="100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Analýza súčasného stavu </a:t>
            </a:r>
            <a:endParaRPr kumimoji="0" lang="id-ID" sz="100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5" name="Freeform 5"/>
          <p:cNvSpPr>
            <a:spLocks noEditPoints="1"/>
          </p:cNvSpPr>
          <p:nvPr/>
        </p:nvSpPr>
        <p:spPr bwMode="auto">
          <a:xfrm>
            <a:off x="4815157" y="1882558"/>
            <a:ext cx="479074" cy="478849"/>
          </a:xfrm>
          <a:custGeom>
            <a:avLst/>
            <a:gdLst>
              <a:gd name="T0" fmla="*/ 1726 w 2124"/>
              <a:gd name="T1" fmla="*/ 1327 h 2123"/>
              <a:gd name="T2" fmla="*/ 1726 w 2124"/>
              <a:gd name="T3" fmla="*/ 929 h 2123"/>
              <a:gd name="T4" fmla="*/ 1195 w 2124"/>
              <a:gd name="T5" fmla="*/ 929 h 2123"/>
              <a:gd name="T6" fmla="*/ 1195 w 2124"/>
              <a:gd name="T7" fmla="*/ 796 h 2123"/>
              <a:gd name="T8" fmla="*/ 1593 w 2124"/>
              <a:gd name="T9" fmla="*/ 796 h 2123"/>
              <a:gd name="T10" fmla="*/ 1593 w 2124"/>
              <a:gd name="T11" fmla="*/ 0 h 2123"/>
              <a:gd name="T12" fmla="*/ 664 w 2124"/>
              <a:gd name="T13" fmla="*/ 0 h 2123"/>
              <a:gd name="T14" fmla="*/ 664 w 2124"/>
              <a:gd name="T15" fmla="*/ 796 h 2123"/>
              <a:gd name="T16" fmla="*/ 1062 w 2124"/>
              <a:gd name="T17" fmla="*/ 796 h 2123"/>
              <a:gd name="T18" fmla="*/ 1062 w 2124"/>
              <a:gd name="T19" fmla="*/ 929 h 2123"/>
              <a:gd name="T20" fmla="*/ 399 w 2124"/>
              <a:gd name="T21" fmla="*/ 929 h 2123"/>
              <a:gd name="T22" fmla="*/ 399 w 2124"/>
              <a:gd name="T23" fmla="*/ 1327 h 2123"/>
              <a:gd name="T24" fmla="*/ 0 w 2124"/>
              <a:gd name="T25" fmla="*/ 1327 h 2123"/>
              <a:gd name="T26" fmla="*/ 0 w 2124"/>
              <a:gd name="T27" fmla="*/ 2123 h 2123"/>
              <a:gd name="T28" fmla="*/ 930 w 2124"/>
              <a:gd name="T29" fmla="*/ 2123 h 2123"/>
              <a:gd name="T30" fmla="*/ 930 w 2124"/>
              <a:gd name="T31" fmla="*/ 1327 h 2123"/>
              <a:gd name="T32" fmla="*/ 531 w 2124"/>
              <a:gd name="T33" fmla="*/ 1327 h 2123"/>
              <a:gd name="T34" fmla="*/ 531 w 2124"/>
              <a:gd name="T35" fmla="*/ 1061 h 2123"/>
              <a:gd name="T36" fmla="*/ 1593 w 2124"/>
              <a:gd name="T37" fmla="*/ 1061 h 2123"/>
              <a:gd name="T38" fmla="*/ 1593 w 2124"/>
              <a:gd name="T39" fmla="*/ 1327 h 2123"/>
              <a:gd name="T40" fmla="*/ 1195 w 2124"/>
              <a:gd name="T41" fmla="*/ 1327 h 2123"/>
              <a:gd name="T42" fmla="*/ 1195 w 2124"/>
              <a:gd name="T43" fmla="*/ 2123 h 2123"/>
              <a:gd name="T44" fmla="*/ 2124 w 2124"/>
              <a:gd name="T45" fmla="*/ 2123 h 2123"/>
              <a:gd name="T46" fmla="*/ 2124 w 2124"/>
              <a:gd name="T47" fmla="*/ 1327 h 2123"/>
              <a:gd name="T48" fmla="*/ 1726 w 2124"/>
              <a:gd name="T49" fmla="*/ 1327 h 2123"/>
              <a:gd name="T50" fmla="*/ 797 w 2124"/>
              <a:gd name="T51" fmla="*/ 1460 h 2123"/>
              <a:gd name="T52" fmla="*/ 797 w 2124"/>
              <a:gd name="T53" fmla="*/ 1592 h 2123"/>
              <a:gd name="T54" fmla="*/ 133 w 2124"/>
              <a:gd name="T55" fmla="*/ 1592 h 2123"/>
              <a:gd name="T56" fmla="*/ 133 w 2124"/>
              <a:gd name="T57" fmla="*/ 1460 h 2123"/>
              <a:gd name="T58" fmla="*/ 797 w 2124"/>
              <a:gd name="T59" fmla="*/ 1460 h 2123"/>
              <a:gd name="T60" fmla="*/ 797 w 2124"/>
              <a:gd name="T61" fmla="*/ 265 h 2123"/>
              <a:gd name="T62" fmla="*/ 797 w 2124"/>
              <a:gd name="T63" fmla="*/ 132 h 2123"/>
              <a:gd name="T64" fmla="*/ 1460 w 2124"/>
              <a:gd name="T65" fmla="*/ 132 h 2123"/>
              <a:gd name="T66" fmla="*/ 1460 w 2124"/>
              <a:gd name="T67" fmla="*/ 265 h 2123"/>
              <a:gd name="T68" fmla="*/ 797 w 2124"/>
              <a:gd name="T69" fmla="*/ 265 h 2123"/>
              <a:gd name="T70" fmla="*/ 1991 w 2124"/>
              <a:gd name="T71" fmla="*/ 1592 h 2123"/>
              <a:gd name="T72" fmla="*/ 1328 w 2124"/>
              <a:gd name="T73" fmla="*/ 1592 h 2123"/>
              <a:gd name="T74" fmla="*/ 1328 w 2124"/>
              <a:gd name="T75" fmla="*/ 1460 h 2123"/>
              <a:gd name="T76" fmla="*/ 1991 w 2124"/>
              <a:gd name="T77" fmla="*/ 1460 h 2123"/>
              <a:gd name="T78" fmla="*/ 1991 w 2124"/>
              <a:gd name="T79" fmla="*/ 1592 h 2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24" h="2123">
                <a:moveTo>
                  <a:pt x="1726" y="1327"/>
                </a:moveTo>
                <a:lnTo>
                  <a:pt x="1726" y="929"/>
                </a:lnTo>
                <a:lnTo>
                  <a:pt x="1195" y="929"/>
                </a:lnTo>
                <a:lnTo>
                  <a:pt x="1195" y="796"/>
                </a:lnTo>
                <a:lnTo>
                  <a:pt x="1593" y="796"/>
                </a:lnTo>
                <a:lnTo>
                  <a:pt x="1593" y="0"/>
                </a:lnTo>
                <a:lnTo>
                  <a:pt x="664" y="0"/>
                </a:lnTo>
                <a:lnTo>
                  <a:pt x="664" y="796"/>
                </a:lnTo>
                <a:lnTo>
                  <a:pt x="1062" y="796"/>
                </a:lnTo>
                <a:lnTo>
                  <a:pt x="1062" y="929"/>
                </a:lnTo>
                <a:lnTo>
                  <a:pt x="399" y="929"/>
                </a:lnTo>
                <a:lnTo>
                  <a:pt x="399" y="1327"/>
                </a:lnTo>
                <a:lnTo>
                  <a:pt x="0" y="1327"/>
                </a:lnTo>
                <a:lnTo>
                  <a:pt x="0" y="2123"/>
                </a:lnTo>
                <a:lnTo>
                  <a:pt x="930" y="2123"/>
                </a:lnTo>
                <a:lnTo>
                  <a:pt x="930" y="1327"/>
                </a:lnTo>
                <a:lnTo>
                  <a:pt x="531" y="1327"/>
                </a:lnTo>
                <a:lnTo>
                  <a:pt x="531" y="1061"/>
                </a:lnTo>
                <a:lnTo>
                  <a:pt x="1593" y="1061"/>
                </a:lnTo>
                <a:lnTo>
                  <a:pt x="1593" y="1327"/>
                </a:lnTo>
                <a:lnTo>
                  <a:pt x="1195" y="1327"/>
                </a:lnTo>
                <a:lnTo>
                  <a:pt x="1195" y="2123"/>
                </a:lnTo>
                <a:lnTo>
                  <a:pt x="2124" y="2123"/>
                </a:lnTo>
                <a:lnTo>
                  <a:pt x="2124" y="1327"/>
                </a:lnTo>
                <a:lnTo>
                  <a:pt x="1726" y="1327"/>
                </a:lnTo>
                <a:close/>
                <a:moveTo>
                  <a:pt x="797" y="1460"/>
                </a:moveTo>
                <a:lnTo>
                  <a:pt x="797" y="1592"/>
                </a:lnTo>
                <a:lnTo>
                  <a:pt x="133" y="1592"/>
                </a:lnTo>
                <a:lnTo>
                  <a:pt x="133" y="1460"/>
                </a:lnTo>
                <a:lnTo>
                  <a:pt x="797" y="1460"/>
                </a:lnTo>
                <a:close/>
                <a:moveTo>
                  <a:pt x="797" y="265"/>
                </a:moveTo>
                <a:lnTo>
                  <a:pt x="797" y="132"/>
                </a:lnTo>
                <a:lnTo>
                  <a:pt x="1460" y="132"/>
                </a:lnTo>
                <a:lnTo>
                  <a:pt x="1460" y="265"/>
                </a:lnTo>
                <a:lnTo>
                  <a:pt x="797" y="265"/>
                </a:lnTo>
                <a:close/>
                <a:moveTo>
                  <a:pt x="1991" y="1592"/>
                </a:moveTo>
                <a:lnTo>
                  <a:pt x="1328" y="1592"/>
                </a:lnTo>
                <a:lnTo>
                  <a:pt x="1328" y="1460"/>
                </a:lnTo>
                <a:lnTo>
                  <a:pt x="1991" y="1460"/>
                </a:lnTo>
                <a:lnTo>
                  <a:pt x="1991" y="15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id-ID"/>
          </a:p>
        </p:txBody>
      </p:sp>
      <p:grpSp>
        <p:nvGrpSpPr>
          <p:cNvPr id="136" name="Group 54"/>
          <p:cNvGrpSpPr/>
          <p:nvPr/>
        </p:nvGrpSpPr>
        <p:grpSpPr>
          <a:xfrm>
            <a:off x="8731922" y="2045368"/>
            <a:ext cx="523301" cy="295020"/>
            <a:chOff x="3175" y="1588"/>
            <a:chExt cx="2427288" cy="1368425"/>
          </a:xfrm>
          <a:solidFill>
            <a:schemeClr val="bg1"/>
          </a:solidFill>
        </p:grpSpPr>
        <p:sp>
          <p:nvSpPr>
            <p:cNvPr id="137" name="Freeform 5"/>
            <p:cNvSpPr>
              <a:spLocks noEditPoints="1"/>
            </p:cNvSpPr>
            <p:nvPr/>
          </p:nvSpPr>
          <p:spPr bwMode="auto">
            <a:xfrm>
              <a:off x="3175" y="1588"/>
              <a:ext cx="2427288" cy="1368425"/>
            </a:xfrm>
            <a:custGeom>
              <a:avLst/>
              <a:gdLst>
                <a:gd name="T0" fmla="*/ 1434 w 1529"/>
                <a:gd name="T1" fmla="*/ 288 h 862"/>
                <a:gd name="T2" fmla="*/ 1434 w 1529"/>
                <a:gd name="T3" fmla="*/ 0 h 862"/>
                <a:gd name="T4" fmla="*/ 0 w 1529"/>
                <a:gd name="T5" fmla="*/ 0 h 862"/>
                <a:gd name="T6" fmla="*/ 0 w 1529"/>
                <a:gd name="T7" fmla="*/ 862 h 862"/>
                <a:gd name="T8" fmla="*/ 1434 w 1529"/>
                <a:gd name="T9" fmla="*/ 862 h 862"/>
                <a:gd name="T10" fmla="*/ 1434 w 1529"/>
                <a:gd name="T11" fmla="*/ 671 h 862"/>
                <a:gd name="T12" fmla="*/ 1529 w 1529"/>
                <a:gd name="T13" fmla="*/ 671 h 862"/>
                <a:gd name="T14" fmla="*/ 1529 w 1529"/>
                <a:gd name="T15" fmla="*/ 288 h 862"/>
                <a:gd name="T16" fmla="*/ 1434 w 1529"/>
                <a:gd name="T17" fmla="*/ 288 h 862"/>
                <a:gd name="T18" fmla="*/ 1241 w 1529"/>
                <a:gd name="T19" fmla="*/ 671 h 862"/>
                <a:gd name="T20" fmla="*/ 192 w 1529"/>
                <a:gd name="T21" fmla="*/ 671 h 862"/>
                <a:gd name="T22" fmla="*/ 192 w 1529"/>
                <a:gd name="T23" fmla="*/ 190 h 862"/>
                <a:gd name="T24" fmla="*/ 1241 w 1529"/>
                <a:gd name="T25" fmla="*/ 190 h 862"/>
                <a:gd name="T26" fmla="*/ 1241 w 1529"/>
                <a:gd name="T27" fmla="*/ 671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29" h="862">
                  <a:moveTo>
                    <a:pt x="1434" y="288"/>
                  </a:moveTo>
                  <a:lnTo>
                    <a:pt x="1434" y="0"/>
                  </a:lnTo>
                  <a:lnTo>
                    <a:pt x="0" y="0"/>
                  </a:lnTo>
                  <a:lnTo>
                    <a:pt x="0" y="862"/>
                  </a:lnTo>
                  <a:lnTo>
                    <a:pt x="1434" y="862"/>
                  </a:lnTo>
                  <a:lnTo>
                    <a:pt x="1434" y="671"/>
                  </a:lnTo>
                  <a:lnTo>
                    <a:pt x="1529" y="671"/>
                  </a:lnTo>
                  <a:lnTo>
                    <a:pt x="1529" y="288"/>
                  </a:lnTo>
                  <a:lnTo>
                    <a:pt x="1434" y="288"/>
                  </a:lnTo>
                  <a:close/>
                  <a:moveTo>
                    <a:pt x="1241" y="671"/>
                  </a:moveTo>
                  <a:lnTo>
                    <a:pt x="192" y="671"/>
                  </a:lnTo>
                  <a:lnTo>
                    <a:pt x="192" y="190"/>
                  </a:lnTo>
                  <a:lnTo>
                    <a:pt x="1241" y="190"/>
                  </a:lnTo>
                  <a:lnTo>
                    <a:pt x="1241" y="6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/>
            </a:p>
          </p:txBody>
        </p:sp>
        <p:sp>
          <p:nvSpPr>
            <p:cNvPr id="138" name="Freeform 6"/>
            <p:cNvSpPr>
              <a:spLocks/>
            </p:cNvSpPr>
            <p:nvPr/>
          </p:nvSpPr>
          <p:spPr bwMode="auto">
            <a:xfrm>
              <a:off x="458788" y="458788"/>
              <a:ext cx="908050" cy="454025"/>
            </a:xfrm>
            <a:custGeom>
              <a:avLst/>
              <a:gdLst>
                <a:gd name="T0" fmla="*/ 287 w 572"/>
                <a:gd name="T1" fmla="*/ 0 h 286"/>
                <a:gd name="T2" fmla="*/ 0 w 572"/>
                <a:gd name="T3" fmla="*/ 0 h 286"/>
                <a:gd name="T4" fmla="*/ 0 w 572"/>
                <a:gd name="T5" fmla="*/ 286 h 286"/>
                <a:gd name="T6" fmla="*/ 572 w 572"/>
                <a:gd name="T7" fmla="*/ 286 h 286"/>
                <a:gd name="T8" fmla="*/ 287 w 572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2" h="286">
                  <a:moveTo>
                    <a:pt x="287" y="0"/>
                  </a:moveTo>
                  <a:lnTo>
                    <a:pt x="0" y="0"/>
                  </a:lnTo>
                  <a:lnTo>
                    <a:pt x="0" y="286"/>
                  </a:lnTo>
                  <a:lnTo>
                    <a:pt x="572" y="286"/>
                  </a:lnTo>
                  <a:lnTo>
                    <a:pt x="2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/>
            </a:p>
          </p:txBody>
        </p:sp>
      </p:grpSp>
      <p:grpSp>
        <p:nvGrpSpPr>
          <p:cNvPr id="139" name="Group 153"/>
          <p:cNvGrpSpPr/>
          <p:nvPr/>
        </p:nvGrpSpPr>
        <p:grpSpPr>
          <a:xfrm>
            <a:off x="10768894" y="1843341"/>
            <a:ext cx="548959" cy="548959"/>
            <a:chOff x="1928427" y="-1529876"/>
            <a:chExt cx="1960563" cy="1960563"/>
          </a:xfrm>
          <a:solidFill>
            <a:schemeClr val="bg1"/>
          </a:solidFill>
        </p:grpSpPr>
        <p:sp>
          <p:nvSpPr>
            <p:cNvPr id="140" name="Freeform 19"/>
            <p:cNvSpPr>
              <a:spLocks noEditPoints="1"/>
            </p:cNvSpPr>
            <p:nvPr/>
          </p:nvSpPr>
          <p:spPr bwMode="auto">
            <a:xfrm>
              <a:off x="3200014" y="-256700"/>
              <a:ext cx="265113" cy="260350"/>
            </a:xfrm>
            <a:custGeom>
              <a:avLst/>
              <a:gdLst>
                <a:gd name="T0" fmla="*/ 78 w 156"/>
                <a:gd name="T1" fmla="*/ 0 h 154"/>
                <a:gd name="T2" fmla="*/ 0 w 156"/>
                <a:gd name="T3" fmla="*/ 77 h 154"/>
                <a:gd name="T4" fmla="*/ 78 w 156"/>
                <a:gd name="T5" fmla="*/ 154 h 154"/>
                <a:gd name="T6" fmla="*/ 156 w 156"/>
                <a:gd name="T7" fmla="*/ 77 h 154"/>
                <a:gd name="T8" fmla="*/ 78 w 156"/>
                <a:gd name="T9" fmla="*/ 0 h 154"/>
                <a:gd name="T10" fmla="*/ 78 w 156"/>
                <a:gd name="T11" fmla="*/ 116 h 154"/>
                <a:gd name="T12" fmla="*/ 39 w 156"/>
                <a:gd name="T13" fmla="*/ 77 h 154"/>
                <a:gd name="T14" fmla="*/ 78 w 156"/>
                <a:gd name="T15" fmla="*/ 39 h 154"/>
                <a:gd name="T16" fmla="*/ 117 w 156"/>
                <a:gd name="T17" fmla="*/ 77 h 154"/>
                <a:gd name="T18" fmla="*/ 78 w 156"/>
                <a:gd name="T1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4">
                  <a:moveTo>
                    <a:pt x="78" y="0"/>
                  </a:moveTo>
                  <a:cubicBezTo>
                    <a:pt x="35" y="0"/>
                    <a:pt x="0" y="35"/>
                    <a:pt x="0" y="77"/>
                  </a:cubicBezTo>
                  <a:cubicBezTo>
                    <a:pt x="0" y="120"/>
                    <a:pt x="35" y="154"/>
                    <a:pt x="78" y="154"/>
                  </a:cubicBezTo>
                  <a:cubicBezTo>
                    <a:pt x="121" y="154"/>
                    <a:pt x="156" y="120"/>
                    <a:pt x="156" y="77"/>
                  </a:cubicBezTo>
                  <a:cubicBezTo>
                    <a:pt x="156" y="35"/>
                    <a:pt x="121" y="0"/>
                    <a:pt x="78" y="0"/>
                  </a:cubicBezTo>
                  <a:close/>
                  <a:moveTo>
                    <a:pt x="78" y="116"/>
                  </a:moveTo>
                  <a:cubicBezTo>
                    <a:pt x="56" y="116"/>
                    <a:pt x="39" y="98"/>
                    <a:pt x="39" y="77"/>
                  </a:cubicBezTo>
                  <a:cubicBezTo>
                    <a:pt x="39" y="56"/>
                    <a:pt x="56" y="39"/>
                    <a:pt x="78" y="39"/>
                  </a:cubicBezTo>
                  <a:cubicBezTo>
                    <a:pt x="99" y="39"/>
                    <a:pt x="117" y="56"/>
                    <a:pt x="117" y="77"/>
                  </a:cubicBezTo>
                  <a:cubicBezTo>
                    <a:pt x="117" y="98"/>
                    <a:pt x="99" y="116"/>
                    <a:pt x="7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20"/>
            <p:cNvSpPr>
              <a:spLocks noEditPoints="1"/>
            </p:cNvSpPr>
            <p:nvPr/>
          </p:nvSpPr>
          <p:spPr bwMode="auto">
            <a:xfrm>
              <a:off x="2350702" y="-256700"/>
              <a:ext cx="263525" cy="260350"/>
            </a:xfrm>
            <a:custGeom>
              <a:avLst/>
              <a:gdLst>
                <a:gd name="T0" fmla="*/ 78 w 155"/>
                <a:gd name="T1" fmla="*/ 0 h 154"/>
                <a:gd name="T2" fmla="*/ 0 w 155"/>
                <a:gd name="T3" fmla="*/ 77 h 154"/>
                <a:gd name="T4" fmla="*/ 78 w 155"/>
                <a:gd name="T5" fmla="*/ 154 h 154"/>
                <a:gd name="T6" fmla="*/ 155 w 155"/>
                <a:gd name="T7" fmla="*/ 77 h 154"/>
                <a:gd name="T8" fmla="*/ 78 w 155"/>
                <a:gd name="T9" fmla="*/ 0 h 154"/>
                <a:gd name="T10" fmla="*/ 78 w 155"/>
                <a:gd name="T11" fmla="*/ 116 h 154"/>
                <a:gd name="T12" fmla="*/ 39 w 155"/>
                <a:gd name="T13" fmla="*/ 77 h 154"/>
                <a:gd name="T14" fmla="*/ 78 w 155"/>
                <a:gd name="T15" fmla="*/ 39 h 154"/>
                <a:gd name="T16" fmla="*/ 117 w 155"/>
                <a:gd name="T17" fmla="*/ 77 h 154"/>
                <a:gd name="T18" fmla="*/ 78 w 155"/>
                <a:gd name="T1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4">
                  <a:moveTo>
                    <a:pt x="78" y="0"/>
                  </a:moveTo>
                  <a:cubicBezTo>
                    <a:pt x="35" y="0"/>
                    <a:pt x="0" y="35"/>
                    <a:pt x="0" y="77"/>
                  </a:cubicBezTo>
                  <a:cubicBezTo>
                    <a:pt x="0" y="120"/>
                    <a:pt x="35" y="154"/>
                    <a:pt x="78" y="154"/>
                  </a:cubicBezTo>
                  <a:cubicBezTo>
                    <a:pt x="121" y="154"/>
                    <a:pt x="155" y="120"/>
                    <a:pt x="155" y="77"/>
                  </a:cubicBezTo>
                  <a:cubicBezTo>
                    <a:pt x="155" y="35"/>
                    <a:pt x="121" y="0"/>
                    <a:pt x="78" y="0"/>
                  </a:cubicBezTo>
                  <a:close/>
                  <a:moveTo>
                    <a:pt x="78" y="116"/>
                  </a:moveTo>
                  <a:cubicBezTo>
                    <a:pt x="56" y="116"/>
                    <a:pt x="39" y="98"/>
                    <a:pt x="39" y="77"/>
                  </a:cubicBezTo>
                  <a:cubicBezTo>
                    <a:pt x="39" y="56"/>
                    <a:pt x="56" y="39"/>
                    <a:pt x="78" y="39"/>
                  </a:cubicBezTo>
                  <a:cubicBezTo>
                    <a:pt x="99" y="39"/>
                    <a:pt x="117" y="56"/>
                    <a:pt x="117" y="77"/>
                  </a:cubicBezTo>
                  <a:cubicBezTo>
                    <a:pt x="117" y="98"/>
                    <a:pt x="99" y="116"/>
                    <a:pt x="7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21"/>
            <p:cNvSpPr>
              <a:spLocks/>
            </p:cNvSpPr>
            <p:nvPr/>
          </p:nvSpPr>
          <p:spPr bwMode="auto">
            <a:xfrm>
              <a:off x="2711064" y="-288450"/>
              <a:ext cx="393700" cy="65088"/>
            </a:xfrm>
            <a:custGeom>
              <a:avLst/>
              <a:gdLst>
                <a:gd name="T0" fmla="*/ 213 w 232"/>
                <a:gd name="T1" fmla="*/ 0 h 38"/>
                <a:gd name="T2" fmla="*/ 20 w 232"/>
                <a:gd name="T3" fmla="*/ 0 h 38"/>
                <a:gd name="T4" fmla="*/ 0 w 232"/>
                <a:gd name="T5" fmla="*/ 19 h 38"/>
                <a:gd name="T6" fmla="*/ 20 w 232"/>
                <a:gd name="T7" fmla="*/ 38 h 38"/>
                <a:gd name="T8" fmla="*/ 213 w 232"/>
                <a:gd name="T9" fmla="*/ 38 h 38"/>
                <a:gd name="T10" fmla="*/ 232 w 232"/>
                <a:gd name="T11" fmla="*/ 19 h 38"/>
                <a:gd name="T12" fmla="*/ 213 w 23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8">
                  <a:moveTo>
                    <a:pt x="2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23" y="38"/>
                    <a:pt x="232" y="30"/>
                    <a:pt x="232" y="19"/>
                  </a:cubicBezTo>
                  <a:cubicBezTo>
                    <a:pt x="232" y="8"/>
                    <a:pt x="223" y="0"/>
                    <a:pt x="2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22"/>
            <p:cNvSpPr>
              <a:spLocks/>
            </p:cNvSpPr>
            <p:nvPr/>
          </p:nvSpPr>
          <p:spPr bwMode="auto">
            <a:xfrm>
              <a:off x="2711064" y="-158275"/>
              <a:ext cx="393700" cy="66675"/>
            </a:xfrm>
            <a:custGeom>
              <a:avLst/>
              <a:gdLst>
                <a:gd name="T0" fmla="*/ 213 w 232"/>
                <a:gd name="T1" fmla="*/ 0 h 39"/>
                <a:gd name="T2" fmla="*/ 20 w 232"/>
                <a:gd name="T3" fmla="*/ 0 h 39"/>
                <a:gd name="T4" fmla="*/ 0 w 232"/>
                <a:gd name="T5" fmla="*/ 19 h 39"/>
                <a:gd name="T6" fmla="*/ 20 w 232"/>
                <a:gd name="T7" fmla="*/ 39 h 39"/>
                <a:gd name="T8" fmla="*/ 213 w 232"/>
                <a:gd name="T9" fmla="*/ 39 h 39"/>
                <a:gd name="T10" fmla="*/ 232 w 232"/>
                <a:gd name="T11" fmla="*/ 19 h 39"/>
                <a:gd name="T12" fmla="*/ 213 w 232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9">
                  <a:moveTo>
                    <a:pt x="2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23" y="39"/>
                    <a:pt x="232" y="30"/>
                    <a:pt x="232" y="19"/>
                  </a:cubicBezTo>
                  <a:cubicBezTo>
                    <a:pt x="232" y="9"/>
                    <a:pt x="223" y="0"/>
                    <a:pt x="2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23"/>
            <p:cNvSpPr>
              <a:spLocks/>
            </p:cNvSpPr>
            <p:nvPr/>
          </p:nvSpPr>
          <p:spPr bwMode="auto">
            <a:xfrm>
              <a:off x="2418964" y="-842488"/>
              <a:ext cx="260350" cy="260350"/>
            </a:xfrm>
            <a:custGeom>
              <a:avLst/>
              <a:gdLst>
                <a:gd name="T0" fmla="*/ 135 w 154"/>
                <a:gd name="T1" fmla="*/ 0 h 154"/>
                <a:gd name="T2" fmla="*/ 0 w 154"/>
                <a:gd name="T3" fmla="*/ 135 h 154"/>
                <a:gd name="T4" fmla="*/ 19 w 154"/>
                <a:gd name="T5" fmla="*/ 154 h 154"/>
                <a:gd name="T6" fmla="*/ 38 w 154"/>
                <a:gd name="T7" fmla="*/ 135 h 154"/>
                <a:gd name="T8" fmla="*/ 135 w 154"/>
                <a:gd name="T9" fmla="*/ 38 h 154"/>
                <a:gd name="T10" fmla="*/ 154 w 154"/>
                <a:gd name="T11" fmla="*/ 19 h 154"/>
                <a:gd name="T12" fmla="*/ 135 w 154"/>
                <a:gd name="T1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154">
                  <a:moveTo>
                    <a:pt x="135" y="0"/>
                  </a:moveTo>
                  <a:cubicBezTo>
                    <a:pt x="60" y="0"/>
                    <a:pt x="0" y="60"/>
                    <a:pt x="0" y="135"/>
                  </a:cubicBezTo>
                  <a:cubicBezTo>
                    <a:pt x="0" y="145"/>
                    <a:pt x="8" y="154"/>
                    <a:pt x="19" y="154"/>
                  </a:cubicBezTo>
                  <a:cubicBezTo>
                    <a:pt x="30" y="154"/>
                    <a:pt x="38" y="145"/>
                    <a:pt x="38" y="135"/>
                  </a:cubicBezTo>
                  <a:cubicBezTo>
                    <a:pt x="38" y="81"/>
                    <a:pt x="82" y="38"/>
                    <a:pt x="135" y="38"/>
                  </a:cubicBezTo>
                  <a:cubicBezTo>
                    <a:pt x="145" y="38"/>
                    <a:pt x="154" y="30"/>
                    <a:pt x="154" y="19"/>
                  </a:cubicBezTo>
                  <a:cubicBezTo>
                    <a:pt x="154" y="8"/>
                    <a:pt x="145" y="0"/>
                    <a:pt x="1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24"/>
            <p:cNvSpPr>
              <a:spLocks noEditPoints="1"/>
            </p:cNvSpPr>
            <p:nvPr/>
          </p:nvSpPr>
          <p:spPr bwMode="auto">
            <a:xfrm>
              <a:off x="1928427" y="-1529876"/>
              <a:ext cx="1960563" cy="1960563"/>
            </a:xfrm>
            <a:custGeom>
              <a:avLst/>
              <a:gdLst>
                <a:gd name="T0" fmla="*/ 1081 w 1159"/>
                <a:gd name="T1" fmla="*/ 316 h 1159"/>
                <a:gd name="T2" fmla="*/ 1081 w 1159"/>
                <a:gd name="T3" fmla="*/ 154 h 1159"/>
                <a:gd name="T4" fmla="*/ 927 w 1159"/>
                <a:gd name="T5" fmla="*/ 0 h 1159"/>
                <a:gd name="T6" fmla="*/ 232 w 1159"/>
                <a:gd name="T7" fmla="*/ 0 h 1159"/>
                <a:gd name="T8" fmla="*/ 77 w 1159"/>
                <a:gd name="T9" fmla="*/ 154 h 1159"/>
                <a:gd name="T10" fmla="*/ 77 w 1159"/>
                <a:gd name="T11" fmla="*/ 316 h 1159"/>
                <a:gd name="T12" fmla="*/ 0 w 1159"/>
                <a:gd name="T13" fmla="*/ 425 h 1159"/>
                <a:gd name="T14" fmla="*/ 0 w 1159"/>
                <a:gd name="T15" fmla="*/ 618 h 1159"/>
                <a:gd name="T16" fmla="*/ 77 w 1159"/>
                <a:gd name="T17" fmla="*/ 727 h 1159"/>
                <a:gd name="T18" fmla="*/ 77 w 1159"/>
                <a:gd name="T19" fmla="*/ 978 h 1159"/>
                <a:gd name="T20" fmla="*/ 251 w 1159"/>
                <a:gd name="T21" fmla="*/ 1159 h 1159"/>
                <a:gd name="T22" fmla="*/ 413 w 1159"/>
                <a:gd name="T23" fmla="*/ 1042 h 1159"/>
                <a:gd name="T24" fmla="*/ 746 w 1159"/>
                <a:gd name="T25" fmla="*/ 1042 h 1159"/>
                <a:gd name="T26" fmla="*/ 908 w 1159"/>
                <a:gd name="T27" fmla="*/ 1159 h 1159"/>
                <a:gd name="T28" fmla="*/ 1081 w 1159"/>
                <a:gd name="T29" fmla="*/ 978 h 1159"/>
                <a:gd name="T30" fmla="*/ 1081 w 1159"/>
                <a:gd name="T31" fmla="*/ 727 h 1159"/>
                <a:gd name="T32" fmla="*/ 1159 w 1159"/>
                <a:gd name="T33" fmla="*/ 618 h 1159"/>
                <a:gd name="T34" fmla="*/ 1159 w 1159"/>
                <a:gd name="T35" fmla="*/ 425 h 1159"/>
                <a:gd name="T36" fmla="*/ 1081 w 1159"/>
                <a:gd name="T37" fmla="*/ 316 h 1159"/>
                <a:gd name="T38" fmla="*/ 1081 w 1159"/>
                <a:gd name="T39" fmla="*/ 618 h 1159"/>
                <a:gd name="T40" fmla="*/ 1043 w 1159"/>
                <a:gd name="T41" fmla="*/ 657 h 1159"/>
                <a:gd name="T42" fmla="*/ 1004 w 1159"/>
                <a:gd name="T43" fmla="*/ 657 h 1159"/>
                <a:gd name="T44" fmla="*/ 1004 w 1159"/>
                <a:gd name="T45" fmla="*/ 978 h 1159"/>
                <a:gd name="T46" fmla="*/ 908 w 1159"/>
                <a:gd name="T47" fmla="*/ 1081 h 1159"/>
                <a:gd name="T48" fmla="*/ 811 w 1159"/>
                <a:gd name="T49" fmla="*/ 978 h 1159"/>
                <a:gd name="T50" fmla="*/ 811 w 1159"/>
                <a:gd name="T51" fmla="*/ 965 h 1159"/>
                <a:gd name="T52" fmla="*/ 347 w 1159"/>
                <a:gd name="T53" fmla="*/ 965 h 1159"/>
                <a:gd name="T54" fmla="*/ 347 w 1159"/>
                <a:gd name="T55" fmla="*/ 978 h 1159"/>
                <a:gd name="T56" fmla="*/ 251 w 1159"/>
                <a:gd name="T57" fmla="*/ 1081 h 1159"/>
                <a:gd name="T58" fmla="*/ 155 w 1159"/>
                <a:gd name="T59" fmla="*/ 978 h 1159"/>
                <a:gd name="T60" fmla="*/ 155 w 1159"/>
                <a:gd name="T61" fmla="*/ 657 h 1159"/>
                <a:gd name="T62" fmla="*/ 116 w 1159"/>
                <a:gd name="T63" fmla="*/ 657 h 1159"/>
                <a:gd name="T64" fmla="*/ 77 w 1159"/>
                <a:gd name="T65" fmla="*/ 618 h 1159"/>
                <a:gd name="T66" fmla="*/ 77 w 1159"/>
                <a:gd name="T67" fmla="*/ 425 h 1159"/>
                <a:gd name="T68" fmla="*/ 116 w 1159"/>
                <a:gd name="T69" fmla="*/ 386 h 1159"/>
                <a:gd name="T70" fmla="*/ 154 w 1159"/>
                <a:gd name="T71" fmla="*/ 386 h 1159"/>
                <a:gd name="T72" fmla="*/ 154 w 1159"/>
                <a:gd name="T73" fmla="*/ 270 h 1159"/>
                <a:gd name="T74" fmla="*/ 270 w 1159"/>
                <a:gd name="T75" fmla="*/ 155 h 1159"/>
                <a:gd name="T76" fmla="*/ 888 w 1159"/>
                <a:gd name="T77" fmla="*/ 155 h 1159"/>
                <a:gd name="T78" fmla="*/ 1004 w 1159"/>
                <a:gd name="T79" fmla="*/ 270 h 1159"/>
                <a:gd name="T80" fmla="*/ 1004 w 1159"/>
                <a:gd name="T81" fmla="*/ 386 h 1159"/>
                <a:gd name="T82" fmla="*/ 1043 w 1159"/>
                <a:gd name="T83" fmla="*/ 386 h 1159"/>
                <a:gd name="T84" fmla="*/ 1081 w 1159"/>
                <a:gd name="T85" fmla="*/ 425 h 1159"/>
                <a:gd name="T86" fmla="*/ 1081 w 1159"/>
                <a:gd name="T87" fmla="*/ 618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9" h="1159">
                  <a:moveTo>
                    <a:pt x="1081" y="316"/>
                  </a:moveTo>
                  <a:cubicBezTo>
                    <a:pt x="1081" y="154"/>
                    <a:pt x="1081" y="154"/>
                    <a:pt x="1081" y="154"/>
                  </a:cubicBezTo>
                  <a:cubicBezTo>
                    <a:pt x="1081" y="69"/>
                    <a:pt x="1012" y="0"/>
                    <a:pt x="927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147" y="0"/>
                    <a:pt x="77" y="69"/>
                    <a:pt x="77" y="154"/>
                  </a:cubicBezTo>
                  <a:cubicBezTo>
                    <a:pt x="77" y="316"/>
                    <a:pt x="77" y="316"/>
                    <a:pt x="77" y="316"/>
                  </a:cubicBezTo>
                  <a:cubicBezTo>
                    <a:pt x="32" y="332"/>
                    <a:pt x="0" y="374"/>
                    <a:pt x="0" y="425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0" y="668"/>
                    <a:pt x="32" y="711"/>
                    <a:pt x="77" y="727"/>
                  </a:cubicBezTo>
                  <a:cubicBezTo>
                    <a:pt x="77" y="978"/>
                    <a:pt x="77" y="978"/>
                    <a:pt x="77" y="978"/>
                  </a:cubicBezTo>
                  <a:cubicBezTo>
                    <a:pt x="77" y="1078"/>
                    <a:pt x="155" y="1159"/>
                    <a:pt x="251" y="1159"/>
                  </a:cubicBezTo>
                  <a:cubicBezTo>
                    <a:pt x="325" y="1159"/>
                    <a:pt x="388" y="1110"/>
                    <a:pt x="413" y="1042"/>
                  </a:cubicBezTo>
                  <a:cubicBezTo>
                    <a:pt x="746" y="1042"/>
                    <a:pt x="746" y="1042"/>
                    <a:pt x="746" y="1042"/>
                  </a:cubicBezTo>
                  <a:cubicBezTo>
                    <a:pt x="771" y="1110"/>
                    <a:pt x="834" y="1159"/>
                    <a:pt x="908" y="1159"/>
                  </a:cubicBezTo>
                  <a:cubicBezTo>
                    <a:pt x="1003" y="1159"/>
                    <a:pt x="1081" y="1078"/>
                    <a:pt x="1081" y="978"/>
                  </a:cubicBezTo>
                  <a:cubicBezTo>
                    <a:pt x="1081" y="727"/>
                    <a:pt x="1081" y="727"/>
                    <a:pt x="1081" y="727"/>
                  </a:cubicBezTo>
                  <a:cubicBezTo>
                    <a:pt x="1126" y="711"/>
                    <a:pt x="1159" y="668"/>
                    <a:pt x="1159" y="618"/>
                  </a:cubicBezTo>
                  <a:cubicBezTo>
                    <a:pt x="1159" y="425"/>
                    <a:pt x="1159" y="425"/>
                    <a:pt x="1159" y="425"/>
                  </a:cubicBezTo>
                  <a:cubicBezTo>
                    <a:pt x="1159" y="374"/>
                    <a:pt x="1126" y="332"/>
                    <a:pt x="1081" y="316"/>
                  </a:cubicBezTo>
                  <a:close/>
                  <a:moveTo>
                    <a:pt x="1081" y="618"/>
                  </a:moveTo>
                  <a:cubicBezTo>
                    <a:pt x="1081" y="639"/>
                    <a:pt x="1064" y="657"/>
                    <a:pt x="1043" y="657"/>
                  </a:cubicBezTo>
                  <a:cubicBezTo>
                    <a:pt x="1004" y="657"/>
                    <a:pt x="1004" y="657"/>
                    <a:pt x="1004" y="657"/>
                  </a:cubicBezTo>
                  <a:cubicBezTo>
                    <a:pt x="1004" y="978"/>
                    <a:pt x="1004" y="978"/>
                    <a:pt x="1004" y="978"/>
                  </a:cubicBezTo>
                  <a:cubicBezTo>
                    <a:pt x="1004" y="1035"/>
                    <a:pt x="961" y="1081"/>
                    <a:pt x="908" y="1081"/>
                  </a:cubicBezTo>
                  <a:cubicBezTo>
                    <a:pt x="855" y="1081"/>
                    <a:pt x="811" y="1035"/>
                    <a:pt x="811" y="978"/>
                  </a:cubicBezTo>
                  <a:cubicBezTo>
                    <a:pt x="811" y="965"/>
                    <a:pt x="811" y="965"/>
                    <a:pt x="811" y="965"/>
                  </a:cubicBezTo>
                  <a:cubicBezTo>
                    <a:pt x="347" y="965"/>
                    <a:pt x="347" y="965"/>
                    <a:pt x="347" y="965"/>
                  </a:cubicBezTo>
                  <a:cubicBezTo>
                    <a:pt x="347" y="978"/>
                    <a:pt x="347" y="978"/>
                    <a:pt x="347" y="978"/>
                  </a:cubicBezTo>
                  <a:cubicBezTo>
                    <a:pt x="347" y="1035"/>
                    <a:pt x="304" y="1081"/>
                    <a:pt x="251" y="1081"/>
                  </a:cubicBezTo>
                  <a:cubicBezTo>
                    <a:pt x="198" y="1081"/>
                    <a:pt x="155" y="1035"/>
                    <a:pt x="155" y="978"/>
                  </a:cubicBezTo>
                  <a:cubicBezTo>
                    <a:pt x="155" y="657"/>
                    <a:pt x="155" y="657"/>
                    <a:pt x="155" y="657"/>
                  </a:cubicBezTo>
                  <a:cubicBezTo>
                    <a:pt x="116" y="657"/>
                    <a:pt x="116" y="657"/>
                    <a:pt x="116" y="657"/>
                  </a:cubicBezTo>
                  <a:cubicBezTo>
                    <a:pt x="94" y="657"/>
                    <a:pt x="77" y="639"/>
                    <a:pt x="77" y="618"/>
                  </a:cubicBezTo>
                  <a:cubicBezTo>
                    <a:pt x="77" y="425"/>
                    <a:pt x="77" y="425"/>
                    <a:pt x="77" y="425"/>
                  </a:cubicBezTo>
                  <a:cubicBezTo>
                    <a:pt x="77" y="403"/>
                    <a:pt x="94" y="386"/>
                    <a:pt x="116" y="386"/>
                  </a:cubicBezTo>
                  <a:cubicBezTo>
                    <a:pt x="154" y="386"/>
                    <a:pt x="154" y="386"/>
                    <a:pt x="154" y="386"/>
                  </a:cubicBezTo>
                  <a:cubicBezTo>
                    <a:pt x="154" y="270"/>
                    <a:pt x="154" y="270"/>
                    <a:pt x="154" y="270"/>
                  </a:cubicBezTo>
                  <a:cubicBezTo>
                    <a:pt x="154" y="193"/>
                    <a:pt x="193" y="155"/>
                    <a:pt x="270" y="155"/>
                  </a:cubicBezTo>
                  <a:cubicBezTo>
                    <a:pt x="348" y="155"/>
                    <a:pt x="811" y="155"/>
                    <a:pt x="888" y="155"/>
                  </a:cubicBezTo>
                  <a:cubicBezTo>
                    <a:pt x="965" y="155"/>
                    <a:pt x="1004" y="193"/>
                    <a:pt x="1004" y="270"/>
                  </a:cubicBezTo>
                  <a:cubicBezTo>
                    <a:pt x="1004" y="386"/>
                    <a:pt x="1004" y="386"/>
                    <a:pt x="1004" y="386"/>
                  </a:cubicBezTo>
                  <a:cubicBezTo>
                    <a:pt x="1043" y="386"/>
                    <a:pt x="1043" y="386"/>
                    <a:pt x="1043" y="386"/>
                  </a:cubicBezTo>
                  <a:cubicBezTo>
                    <a:pt x="1064" y="386"/>
                    <a:pt x="1081" y="403"/>
                    <a:pt x="1081" y="425"/>
                  </a:cubicBezTo>
                  <a:lnTo>
                    <a:pt x="1081" y="6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25"/>
            <p:cNvSpPr>
              <a:spLocks noEditPoints="1"/>
            </p:cNvSpPr>
            <p:nvPr/>
          </p:nvSpPr>
          <p:spPr bwMode="auto">
            <a:xfrm>
              <a:off x="2287202" y="-975838"/>
              <a:ext cx="1241425" cy="588963"/>
            </a:xfrm>
            <a:custGeom>
              <a:avLst/>
              <a:gdLst>
                <a:gd name="T0" fmla="*/ 638 w 734"/>
                <a:gd name="T1" fmla="*/ 0 h 348"/>
                <a:gd name="T2" fmla="*/ 97 w 734"/>
                <a:gd name="T3" fmla="*/ 0 h 348"/>
                <a:gd name="T4" fmla="*/ 0 w 734"/>
                <a:gd name="T5" fmla="*/ 97 h 348"/>
                <a:gd name="T6" fmla="*/ 0 w 734"/>
                <a:gd name="T7" fmla="*/ 251 h 348"/>
                <a:gd name="T8" fmla="*/ 97 w 734"/>
                <a:gd name="T9" fmla="*/ 348 h 348"/>
                <a:gd name="T10" fmla="*/ 638 w 734"/>
                <a:gd name="T11" fmla="*/ 348 h 348"/>
                <a:gd name="T12" fmla="*/ 734 w 734"/>
                <a:gd name="T13" fmla="*/ 251 h 348"/>
                <a:gd name="T14" fmla="*/ 734 w 734"/>
                <a:gd name="T15" fmla="*/ 97 h 348"/>
                <a:gd name="T16" fmla="*/ 638 w 734"/>
                <a:gd name="T17" fmla="*/ 0 h 348"/>
                <a:gd name="T18" fmla="*/ 696 w 734"/>
                <a:gd name="T19" fmla="*/ 251 h 348"/>
                <a:gd name="T20" fmla="*/ 638 w 734"/>
                <a:gd name="T21" fmla="*/ 309 h 348"/>
                <a:gd name="T22" fmla="*/ 97 w 734"/>
                <a:gd name="T23" fmla="*/ 309 h 348"/>
                <a:gd name="T24" fmla="*/ 39 w 734"/>
                <a:gd name="T25" fmla="*/ 251 h 348"/>
                <a:gd name="T26" fmla="*/ 39 w 734"/>
                <a:gd name="T27" fmla="*/ 97 h 348"/>
                <a:gd name="T28" fmla="*/ 97 w 734"/>
                <a:gd name="T29" fmla="*/ 39 h 348"/>
                <a:gd name="T30" fmla="*/ 638 w 734"/>
                <a:gd name="T31" fmla="*/ 39 h 348"/>
                <a:gd name="T32" fmla="*/ 696 w 734"/>
                <a:gd name="T33" fmla="*/ 97 h 348"/>
                <a:gd name="T34" fmla="*/ 696 w 734"/>
                <a:gd name="T35" fmla="*/ 25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4" h="348">
                  <a:moveTo>
                    <a:pt x="638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44" y="0"/>
                    <a:pt x="0" y="44"/>
                    <a:pt x="0" y="97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305"/>
                    <a:pt x="44" y="348"/>
                    <a:pt x="97" y="348"/>
                  </a:cubicBezTo>
                  <a:cubicBezTo>
                    <a:pt x="638" y="348"/>
                    <a:pt x="638" y="348"/>
                    <a:pt x="638" y="348"/>
                  </a:cubicBezTo>
                  <a:cubicBezTo>
                    <a:pt x="691" y="348"/>
                    <a:pt x="734" y="305"/>
                    <a:pt x="734" y="251"/>
                  </a:cubicBezTo>
                  <a:cubicBezTo>
                    <a:pt x="734" y="97"/>
                    <a:pt x="734" y="97"/>
                    <a:pt x="734" y="97"/>
                  </a:cubicBezTo>
                  <a:cubicBezTo>
                    <a:pt x="734" y="44"/>
                    <a:pt x="691" y="0"/>
                    <a:pt x="638" y="0"/>
                  </a:cubicBezTo>
                  <a:close/>
                  <a:moveTo>
                    <a:pt x="696" y="251"/>
                  </a:moveTo>
                  <a:cubicBezTo>
                    <a:pt x="696" y="283"/>
                    <a:pt x="670" y="309"/>
                    <a:pt x="638" y="309"/>
                  </a:cubicBezTo>
                  <a:cubicBezTo>
                    <a:pt x="97" y="309"/>
                    <a:pt x="97" y="309"/>
                    <a:pt x="97" y="309"/>
                  </a:cubicBezTo>
                  <a:cubicBezTo>
                    <a:pt x="65" y="309"/>
                    <a:pt x="39" y="283"/>
                    <a:pt x="39" y="251"/>
                  </a:cubicBezTo>
                  <a:cubicBezTo>
                    <a:pt x="39" y="97"/>
                    <a:pt x="39" y="97"/>
                    <a:pt x="39" y="97"/>
                  </a:cubicBezTo>
                  <a:cubicBezTo>
                    <a:pt x="39" y="65"/>
                    <a:pt x="65" y="39"/>
                    <a:pt x="97" y="39"/>
                  </a:cubicBezTo>
                  <a:cubicBezTo>
                    <a:pt x="638" y="39"/>
                    <a:pt x="638" y="39"/>
                    <a:pt x="638" y="39"/>
                  </a:cubicBezTo>
                  <a:cubicBezTo>
                    <a:pt x="670" y="39"/>
                    <a:pt x="696" y="65"/>
                    <a:pt x="696" y="97"/>
                  </a:cubicBezTo>
                  <a:lnTo>
                    <a:pt x="696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7" name="Nadpis 1"/>
          <p:cNvSpPr txBox="1">
            <a:spLocks/>
          </p:cNvSpPr>
          <p:nvPr/>
        </p:nvSpPr>
        <p:spPr>
          <a:xfrm>
            <a:off x="838200" y="365125"/>
            <a:ext cx="10515600" cy="10193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Štruktúra strategických priorít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8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582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/>
          <p:cNvSpPr>
            <a:spLocks/>
          </p:cNvSpPr>
          <p:nvPr/>
        </p:nvSpPr>
        <p:spPr bwMode="auto">
          <a:xfrm>
            <a:off x="1988971" y="1487250"/>
            <a:ext cx="179061" cy="1399775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1F608B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-16855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1F608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7" name="TextBox 39"/>
          <p:cNvSpPr txBox="1"/>
          <p:nvPr/>
        </p:nvSpPr>
        <p:spPr>
          <a:xfrm>
            <a:off x="152655" y="2370144"/>
            <a:ext cx="1258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Úvodný pohľad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/>
            </a:endParaRPr>
          </a:p>
        </p:txBody>
      </p:sp>
      <p:sp>
        <p:nvSpPr>
          <p:cNvPr id="18" name="Freeform 102"/>
          <p:cNvSpPr>
            <a:spLocks noEditPoints="1"/>
          </p:cNvSpPr>
          <p:nvPr/>
        </p:nvSpPr>
        <p:spPr bwMode="auto">
          <a:xfrm>
            <a:off x="757700" y="1891704"/>
            <a:ext cx="463006" cy="463006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47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SP: Multikanálový prístup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2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51176" y="1487250"/>
            <a:ext cx="87233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Oblasti zamerania strategickej priority:</a:t>
            </a:r>
          </a:p>
          <a:p>
            <a:pPr algn="just"/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Zavedenie nových biznis rozhraní (komunikačných kanálov) a prístupových miest: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podporujúcich prístup na služby VS SR prostredníctvom mobilného zariadenia,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podporujúcich prístup na služby VS SR z tretích strán použitím Open API VS SR.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Úprava existujúcich kanálov a prístupových miest: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web,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asistovane elektronicky,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osobne.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Multikanalový</a:t>
            </a: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proces vybavenia služby s transparentným informovaním o stave riešenia.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Mobilná autentifikácia a autorizácia z pohľadu koncového používateľa za účelom prístupu na služby </a:t>
            </a:r>
            <a:r>
              <a:rPr lang="sk-SK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eGovernmentu</a:t>
            </a: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pomocou mobilu a tabletu.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Návrh základných stavebných blokov architektúry verejnej správy, ktoré sú potrebné pre vybudovanie </a:t>
            </a:r>
            <a:r>
              <a:rPr lang="sk-SK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multikanálového</a:t>
            </a: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sk-SK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eGovernmentu</a:t>
            </a:r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Slovenskej republiky.</a:t>
            </a:r>
          </a:p>
        </p:txBody>
      </p:sp>
    </p:spTree>
    <p:extLst>
      <p:ext uri="{BB962C8B-B14F-4D97-AF65-F5344CB8AC3E}">
        <p14:creationId xmlns:p14="http://schemas.microsoft.com/office/powerpoint/2010/main" val="1555254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52014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2980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19" name="Group 351"/>
          <p:cNvGrpSpPr/>
          <p:nvPr/>
        </p:nvGrpSpPr>
        <p:grpSpPr>
          <a:xfrm>
            <a:off x="365911" y="1834068"/>
            <a:ext cx="1469878" cy="844476"/>
            <a:chOff x="2302868" y="2703772"/>
            <a:chExt cx="1469878" cy="844476"/>
          </a:xfrm>
        </p:grpSpPr>
        <p:sp>
          <p:nvSpPr>
            <p:cNvPr id="20" name="TextBox 227"/>
            <p:cNvSpPr txBox="1"/>
            <p:nvPr/>
          </p:nvSpPr>
          <p:spPr>
            <a:xfrm>
              <a:off x="2302868" y="2963473"/>
              <a:ext cx="109855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Ciele realizácie</a:t>
              </a:r>
              <a:endParaRPr kumimoji="0" lang="id-ID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grpSp>
          <p:nvGrpSpPr>
            <p:cNvPr id="21" name="Group 232"/>
            <p:cNvGrpSpPr/>
            <p:nvPr/>
          </p:nvGrpSpPr>
          <p:grpSpPr>
            <a:xfrm>
              <a:off x="3368348" y="2703772"/>
              <a:ext cx="404398" cy="479417"/>
              <a:chOff x="10414652" y="3620343"/>
              <a:chExt cx="328613" cy="389574"/>
            </a:xfrm>
            <a:solidFill>
              <a:sysClr val="window" lastClr="FFFFFF"/>
            </a:solidFill>
          </p:grpSpPr>
          <p:sp>
            <p:nvSpPr>
              <p:cNvPr id="22" name="Freeform 98"/>
              <p:cNvSpPr>
                <a:spLocks noEditPoints="1"/>
              </p:cNvSpPr>
              <p:nvPr/>
            </p:nvSpPr>
            <p:spPr bwMode="auto">
              <a:xfrm>
                <a:off x="10486559" y="3620343"/>
                <a:ext cx="188913" cy="93663"/>
              </a:xfrm>
              <a:custGeom>
                <a:avLst/>
                <a:gdLst>
                  <a:gd name="T0" fmla="*/ 32 w 32"/>
                  <a:gd name="T1" fmla="*/ 8 h 16"/>
                  <a:gd name="T2" fmla="*/ 24 w 32"/>
                  <a:gd name="T3" fmla="*/ 8 h 16"/>
                  <a:gd name="T4" fmla="*/ 16 w 32"/>
                  <a:gd name="T5" fmla="*/ 0 h 16"/>
                  <a:gd name="T6" fmla="*/ 8 w 32"/>
                  <a:gd name="T7" fmla="*/ 8 h 16"/>
                  <a:gd name="T8" fmla="*/ 0 w 32"/>
                  <a:gd name="T9" fmla="*/ 8 h 16"/>
                  <a:gd name="T10" fmla="*/ 0 w 32"/>
                  <a:gd name="T11" fmla="*/ 16 h 16"/>
                  <a:gd name="T12" fmla="*/ 32 w 32"/>
                  <a:gd name="T13" fmla="*/ 16 h 16"/>
                  <a:gd name="T14" fmla="*/ 32 w 32"/>
                  <a:gd name="T15" fmla="*/ 8 h 16"/>
                  <a:gd name="T16" fmla="*/ 16 w 32"/>
                  <a:gd name="T17" fmla="*/ 12 h 16"/>
                  <a:gd name="T18" fmla="*/ 12 w 32"/>
                  <a:gd name="T19" fmla="*/ 8 h 16"/>
                  <a:gd name="T20" fmla="*/ 16 w 32"/>
                  <a:gd name="T21" fmla="*/ 4 h 16"/>
                  <a:gd name="T22" fmla="*/ 20 w 32"/>
                  <a:gd name="T23" fmla="*/ 8 h 16"/>
                  <a:gd name="T24" fmla="*/ 16 w 32"/>
                  <a:gd name="T25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16">
                    <a:moveTo>
                      <a:pt x="32" y="8"/>
                    </a:moveTo>
                    <a:cubicBezTo>
                      <a:pt x="24" y="8"/>
                      <a:pt x="24" y="8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2" y="0"/>
                      <a:pt x="8" y="4"/>
                      <a:pt x="8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2" y="16"/>
                      <a:pt x="32" y="16"/>
                      <a:pt x="32" y="16"/>
                    </a:cubicBezTo>
                    <a:lnTo>
                      <a:pt x="32" y="8"/>
                    </a:lnTo>
                    <a:close/>
                    <a:moveTo>
                      <a:pt x="16" y="12"/>
                    </a:moveTo>
                    <a:cubicBezTo>
                      <a:pt x="14" y="12"/>
                      <a:pt x="12" y="10"/>
                      <a:pt x="12" y="8"/>
                    </a:cubicBezTo>
                    <a:cubicBezTo>
                      <a:pt x="12" y="6"/>
                      <a:pt x="14" y="4"/>
                      <a:pt x="16" y="4"/>
                    </a:cubicBezTo>
                    <a:cubicBezTo>
                      <a:pt x="18" y="4"/>
                      <a:pt x="20" y="6"/>
                      <a:pt x="20" y="8"/>
                    </a:cubicBezTo>
                    <a:cubicBezTo>
                      <a:pt x="20" y="10"/>
                      <a:pt x="18" y="12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Freeform 99"/>
              <p:cNvSpPr>
                <a:spLocks noEditPoints="1"/>
              </p:cNvSpPr>
              <p:nvPr/>
            </p:nvSpPr>
            <p:spPr bwMode="auto">
              <a:xfrm>
                <a:off x="10414652" y="3681304"/>
                <a:ext cx="328613" cy="328613"/>
              </a:xfrm>
              <a:custGeom>
                <a:avLst/>
                <a:gdLst>
                  <a:gd name="T0" fmla="*/ 178 w 207"/>
                  <a:gd name="T1" fmla="*/ 0 h 207"/>
                  <a:gd name="T2" fmla="*/ 178 w 207"/>
                  <a:gd name="T3" fmla="*/ 44 h 207"/>
                  <a:gd name="T4" fmla="*/ 29 w 207"/>
                  <a:gd name="T5" fmla="*/ 44 h 207"/>
                  <a:gd name="T6" fmla="*/ 29 w 207"/>
                  <a:gd name="T7" fmla="*/ 0 h 207"/>
                  <a:gd name="T8" fmla="*/ 0 w 207"/>
                  <a:gd name="T9" fmla="*/ 0 h 207"/>
                  <a:gd name="T10" fmla="*/ 0 w 207"/>
                  <a:gd name="T11" fmla="*/ 207 h 207"/>
                  <a:gd name="T12" fmla="*/ 207 w 207"/>
                  <a:gd name="T13" fmla="*/ 207 h 207"/>
                  <a:gd name="T14" fmla="*/ 207 w 207"/>
                  <a:gd name="T15" fmla="*/ 0 h 207"/>
                  <a:gd name="T16" fmla="*/ 178 w 207"/>
                  <a:gd name="T17" fmla="*/ 0 h 207"/>
                  <a:gd name="T18" fmla="*/ 96 w 207"/>
                  <a:gd name="T19" fmla="*/ 174 h 207"/>
                  <a:gd name="T20" fmla="*/ 85 w 207"/>
                  <a:gd name="T21" fmla="*/ 166 h 207"/>
                  <a:gd name="T22" fmla="*/ 44 w 207"/>
                  <a:gd name="T23" fmla="*/ 122 h 207"/>
                  <a:gd name="T24" fmla="*/ 67 w 207"/>
                  <a:gd name="T25" fmla="*/ 103 h 207"/>
                  <a:gd name="T26" fmla="*/ 96 w 207"/>
                  <a:gd name="T27" fmla="*/ 133 h 207"/>
                  <a:gd name="T28" fmla="*/ 155 w 207"/>
                  <a:gd name="T29" fmla="*/ 74 h 207"/>
                  <a:gd name="T30" fmla="*/ 178 w 207"/>
                  <a:gd name="T31" fmla="*/ 96 h 207"/>
                  <a:gd name="T32" fmla="*/ 96 w 207"/>
                  <a:gd name="T33" fmla="*/ 17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7" h="207">
                    <a:moveTo>
                      <a:pt x="178" y="0"/>
                    </a:moveTo>
                    <a:lnTo>
                      <a:pt x="178" y="44"/>
                    </a:lnTo>
                    <a:lnTo>
                      <a:pt x="29" y="44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0" y="207"/>
                    </a:lnTo>
                    <a:lnTo>
                      <a:pt x="207" y="207"/>
                    </a:lnTo>
                    <a:lnTo>
                      <a:pt x="207" y="0"/>
                    </a:lnTo>
                    <a:lnTo>
                      <a:pt x="178" y="0"/>
                    </a:lnTo>
                    <a:close/>
                    <a:moveTo>
                      <a:pt x="96" y="174"/>
                    </a:moveTo>
                    <a:lnTo>
                      <a:pt x="85" y="166"/>
                    </a:lnTo>
                    <a:lnTo>
                      <a:pt x="44" y="122"/>
                    </a:lnTo>
                    <a:lnTo>
                      <a:pt x="67" y="103"/>
                    </a:lnTo>
                    <a:lnTo>
                      <a:pt x="96" y="133"/>
                    </a:lnTo>
                    <a:lnTo>
                      <a:pt x="155" y="74"/>
                    </a:lnTo>
                    <a:lnTo>
                      <a:pt x="178" y="96"/>
                    </a:lnTo>
                    <a:lnTo>
                      <a:pt x="96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24" name="TextBox 226"/>
          <p:cNvSpPr txBox="1"/>
          <p:nvPr/>
        </p:nvSpPr>
        <p:spPr>
          <a:xfrm>
            <a:off x="4452740" y="2403048"/>
            <a:ext cx="1176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Organizácia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5" name="Freeform 101"/>
          <p:cNvSpPr>
            <a:spLocks noEditPoints="1"/>
          </p:cNvSpPr>
          <p:nvPr/>
        </p:nvSpPr>
        <p:spPr bwMode="auto">
          <a:xfrm>
            <a:off x="6808561" y="1897035"/>
            <a:ext cx="441515" cy="433701"/>
          </a:xfrm>
          <a:custGeom>
            <a:avLst/>
            <a:gdLst>
              <a:gd name="T0" fmla="*/ 61 w 61"/>
              <a:gd name="T1" fmla="*/ 4 h 60"/>
              <a:gd name="T2" fmla="*/ 57 w 61"/>
              <a:gd name="T3" fmla="*/ 0 h 60"/>
              <a:gd name="T4" fmla="*/ 47 w 61"/>
              <a:gd name="T5" fmla="*/ 11 h 60"/>
              <a:gd name="T6" fmla="*/ 28 w 61"/>
              <a:gd name="T7" fmla="*/ 4 h 60"/>
              <a:gd name="T8" fmla="*/ 0 w 61"/>
              <a:gd name="T9" fmla="*/ 32 h 60"/>
              <a:gd name="T10" fmla="*/ 28 w 61"/>
              <a:gd name="T11" fmla="*/ 60 h 60"/>
              <a:gd name="T12" fmla="*/ 56 w 61"/>
              <a:gd name="T13" fmla="*/ 32 h 60"/>
              <a:gd name="T14" fmla="*/ 51 w 61"/>
              <a:gd name="T15" fmla="*/ 17 h 60"/>
              <a:gd name="T16" fmla="*/ 61 w 61"/>
              <a:gd name="T17" fmla="*/ 4 h 60"/>
              <a:gd name="T18" fmla="*/ 52 w 61"/>
              <a:gd name="T19" fmla="*/ 32 h 60"/>
              <a:gd name="T20" fmla="*/ 28 w 61"/>
              <a:gd name="T21" fmla="*/ 56 h 60"/>
              <a:gd name="T22" fmla="*/ 4 w 61"/>
              <a:gd name="T23" fmla="*/ 32 h 60"/>
              <a:gd name="T24" fmla="*/ 28 w 61"/>
              <a:gd name="T25" fmla="*/ 8 h 60"/>
              <a:gd name="T26" fmla="*/ 44 w 61"/>
              <a:gd name="T27" fmla="*/ 14 h 60"/>
              <a:gd name="T28" fmla="*/ 27 w 61"/>
              <a:gd name="T29" fmla="*/ 34 h 60"/>
              <a:gd name="T30" fmla="*/ 14 w 61"/>
              <a:gd name="T31" fmla="*/ 21 h 60"/>
              <a:gd name="T32" fmla="*/ 10 w 61"/>
              <a:gd name="T33" fmla="*/ 30 h 60"/>
              <a:gd name="T34" fmla="*/ 23 w 61"/>
              <a:gd name="T35" fmla="*/ 45 h 60"/>
              <a:gd name="T36" fmla="*/ 26 w 61"/>
              <a:gd name="T37" fmla="*/ 49 h 60"/>
              <a:gd name="T38" fmla="*/ 29 w 61"/>
              <a:gd name="T39" fmla="*/ 45 h 60"/>
              <a:gd name="T40" fmla="*/ 49 w 61"/>
              <a:gd name="T41" fmla="*/ 20 h 60"/>
              <a:gd name="T42" fmla="*/ 52 w 61"/>
              <a:gd name="T43" fmla="*/ 3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" h="60">
                <a:moveTo>
                  <a:pt x="61" y="4"/>
                </a:moveTo>
                <a:cubicBezTo>
                  <a:pt x="57" y="0"/>
                  <a:pt x="57" y="0"/>
                  <a:pt x="57" y="0"/>
                </a:cubicBezTo>
                <a:cubicBezTo>
                  <a:pt x="47" y="11"/>
                  <a:pt x="47" y="11"/>
                  <a:pt x="47" y="11"/>
                </a:cubicBezTo>
                <a:cubicBezTo>
                  <a:pt x="42" y="7"/>
                  <a:pt x="35" y="4"/>
                  <a:pt x="28" y="4"/>
                </a:cubicBezTo>
                <a:cubicBezTo>
                  <a:pt x="12" y="4"/>
                  <a:pt x="0" y="16"/>
                  <a:pt x="0" y="32"/>
                </a:cubicBezTo>
                <a:cubicBezTo>
                  <a:pt x="0" y="47"/>
                  <a:pt x="12" y="60"/>
                  <a:pt x="28" y="60"/>
                </a:cubicBezTo>
                <a:cubicBezTo>
                  <a:pt x="43" y="60"/>
                  <a:pt x="56" y="47"/>
                  <a:pt x="56" y="32"/>
                </a:cubicBezTo>
                <a:cubicBezTo>
                  <a:pt x="56" y="26"/>
                  <a:pt x="54" y="21"/>
                  <a:pt x="51" y="17"/>
                </a:cubicBezTo>
                <a:lnTo>
                  <a:pt x="61" y="4"/>
                </a:lnTo>
                <a:close/>
                <a:moveTo>
                  <a:pt x="52" y="32"/>
                </a:moveTo>
                <a:cubicBezTo>
                  <a:pt x="52" y="45"/>
                  <a:pt x="41" y="56"/>
                  <a:pt x="28" y="56"/>
                </a:cubicBezTo>
                <a:cubicBezTo>
                  <a:pt x="14" y="56"/>
                  <a:pt x="4" y="45"/>
                  <a:pt x="4" y="32"/>
                </a:cubicBezTo>
                <a:cubicBezTo>
                  <a:pt x="4" y="19"/>
                  <a:pt x="14" y="8"/>
                  <a:pt x="28" y="8"/>
                </a:cubicBezTo>
                <a:cubicBezTo>
                  <a:pt x="34" y="8"/>
                  <a:pt x="40" y="10"/>
                  <a:pt x="44" y="14"/>
                </a:cubicBezTo>
                <a:cubicBezTo>
                  <a:pt x="27" y="34"/>
                  <a:pt x="27" y="34"/>
                  <a:pt x="27" y="34"/>
                </a:cubicBezTo>
                <a:cubicBezTo>
                  <a:pt x="14" y="21"/>
                  <a:pt x="14" y="21"/>
                  <a:pt x="14" y="21"/>
                </a:cubicBezTo>
                <a:cubicBezTo>
                  <a:pt x="10" y="30"/>
                  <a:pt x="10" y="30"/>
                  <a:pt x="10" y="30"/>
                </a:cubicBezTo>
                <a:cubicBezTo>
                  <a:pt x="23" y="45"/>
                  <a:pt x="23" y="45"/>
                  <a:pt x="23" y="45"/>
                </a:cubicBezTo>
                <a:cubicBezTo>
                  <a:pt x="26" y="49"/>
                  <a:pt x="26" y="49"/>
                  <a:pt x="26" y="49"/>
                </a:cubicBezTo>
                <a:cubicBezTo>
                  <a:pt x="29" y="45"/>
                  <a:pt x="29" y="45"/>
                  <a:pt x="29" y="45"/>
                </a:cubicBezTo>
                <a:cubicBezTo>
                  <a:pt x="49" y="20"/>
                  <a:pt x="49" y="20"/>
                  <a:pt x="49" y="20"/>
                </a:cubicBezTo>
                <a:cubicBezTo>
                  <a:pt x="51" y="24"/>
                  <a:pt x="52" y="28"/>
                  <a:pt x="52" y="3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" name="TextBox 228"/>
          <p:cNvSpPr txBox="1"/>
          <p:nvPr/>
        </p:nvSpPr>
        <p:spPr>
          <a:xfrm>
            <a:off x="6548939" y="2403048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Stratégia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7" name="TextBox 229"/>
          <p:cNvSpPr txBox="1"/>
          <p:nvPr/>
        </p:nvSpPr>
        <p:spPr>
          <a:xfrm>
            <a:off x="8365036" y="2403048"/>
            <a:ext cx="1257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Architektúra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35" name="Freeform 5"/>
          <p:cNvSpPr>
            <a:spLocks noEditPoints="1"/>
          </p:cNvSpPr>
          <p:nvPr/>
        </p:nvSpPr>
        <p:spPr bwMode="auto">
          <a:xfrm>
            <a:off x="4815157" y="1882558"/>
            <a:ext cx="479074" cy="478849"/>
          </a:xfrm>
          <a:custGeom>
            <a:avLst/>
            <a:gdLst>
              <a:gd name="T0" fmla="*/ 1726 w 2124"/>
              <a:gd name="T1" fmla="*/ 1327 h 2123"/>
              <a:gd name="T2" fmla="*/ 1726 w 2124"/>
              <a:gd name="T3" fmla="*/ 929 h 2123"/>
              <a:gd name="T4" fmla="*/ 1195 w 2124"/>
              <a:gd name="T5" fmla="*/ 929 h 2123"/>
              <a:gd name="T6" fmla="*/ 1195 w 2124"/>
              <a:gd name="T7" fmla="*/ 796 h 2123"/>
              <a:gd name="T8" fmla="*/ 1593 w 2124"/>
              <a:gd name="T9" fmla="*/ 796 h 2123"/>
              <a:gd name="T10" fmla="*/ 1593 w 2124"/>
              <a:gd name="T11" fmla="*/ 0 h 2123"/>
              <a:gd name="T12" fmla="*/ 664 w 2124"/>
              <a:gd name="T13" fmla="*/ 0 h 2123"/>
              <a:gd name="T14" fmla="*/ 664 w 2124"/>
              <a:gd name="T15" fmla="*/ 796 h 2123"/>
              <a:gd name="T16" fmla="*/ 1062 w 2124"/>
              <a:gd name="T17" fmla="*/ 796 h 2123"/>
              <a:gd name="T18" fmla="*/ 1062 w 2124"/>
              <a:gd name="T19" fmla="*/ 929 h 2123"/>
              <a:gd name="T20" fmla="*/ 399 w 2124"/>
              <a:gd name="T21" fmla="*/ 929 h 2123"/>
              <a:gd name="T22" fmla="*/ 399 w 2124"/>
              <a:gd name="T23" fmla="*/ 1327 h 2123"/>
              <a:gd name="T24" fmla="*/ 0 w 2124"/>
              <a:gd name="T25" fmla="*/ 1327 h 2123"/>
              <a:gd name="T26" fmla="*/ 0 w 2124"/>
              <a:gd name="T27" fmla="*/ 2123 h 2123"/>
              <a:gd name="T28" fmla="*/ 930 w 2124"/>
              <a:gd name="T29" fmla="*/ 2123 h 2123"/>
              <a:gd name="T30" fmla="*/ 930 w 2124"/>
              <a:gd name="T31" fmla="*/ 1327 h 2123"/>
              <a:gd name="T32" fmla="*/ 531 w 2124"/>
              <a:gd name="T33" fmla="*/ 1327 h 2123"/>
              <a:gd name="T34" fmla="*/ 531 w 2124"/>
              <a:gd name="T35" fmla="*/ 1061 h 2123"/>
              <a:gd name="T36" fmla="*/ 1593 w 2124"/>
              <a:gd name="T37" fmla="*/ 1061 h 2123"/>
              <a:gd name="T38" fmla="*/ 1593 w 2124"/>
              <a:gd name="T39" fmla="*/ 1327 h 2123"/>
              <a:gd name="T40" fmla="*/ 1195 w 2124"/>
              <a:gd name="T41" fmla="*/ 1327 h 2123"/>
              <a:gd name="T42" fmla="*/ 1195 w 2124"/>
              <a:gd name="T43" fmla="*/ 2123 h 2123"/>
              <a:gd name="T44" fmla="*/ 2124 w 2124"/>
              <a:gd name="T45" fmla="*/ 2123 h 2123"/>
              <a:gd name="T46" fmla="*/ 2124 w 2124"/>
              <a:gd name="T47" fmla="*/ 1327 h 2123"/>
              <a:gd name="T48" fmla="*/ 1726 w 2124"/>
              <a:gd name="T49" fmla="*/ 1327 h 2123"/>
              <a:gd name="T50" fmla="*/ 797 w 2124"/>
              <a:gd name="T51" fmla="*/ 1460 h 2123"/>
              <a:gd name="T52" fmla="*/ 797 w 2124"/>
              <a:gd name="T53" fmla="*/ 1592 h 2123"/>
              <a:gd name="T54" fmla="*/ 133 w 2124"/>
              <a:gd name="T55" fmla="*/ 1592 h 2123"/>
              <a:gd name="T56" fmla="*/ 133 w 2124"/>
              <a:gd name="T57" fmla="*/ 1460 h 2123"/>
              <a:gd name="T58" fmla="*/ 797 w 2124"/>
              <a:gd name="T59" fmla="*/ 1460 h 2123"/>
              <a:gd name="T60" fmla="*/ 797 w 2124"/>
              <a:gd name="T61" fmla="*/ 265 h 2123"/>
              <a:gd name="T62" fmla="*/ 797 w 2124"/>
              <a:gd name="T63" fmla="*/ 132 h 2123"/>
              <a:gd name="T64" fmla="*/ 1460 w 2124"/>
              <a:gd name="T65" fmla="*/ 132 h 2123"/>
              <a:gd name="T66" fmla="*/ 1460 w 2124"/>
              <a:gd name="T67" fmla="*/ 265 h 2123"/>
              <a:gd name="T68" fmla="*/ 797 w 2124"/>
              <a:gd name="T69" fmla="*/ 265 h 2123"/>
              <a:gd name="T70" fmla="*/ 1991 w 2124"/>
              <a:gd name="T71" fmla="*/ 1592 h 2123"/>
              <a:gd name="T72" fmla="*/ 1328 w 2124"/>
              <a:gd name="T73" fmla="*/ 1592 h 2123"/>
              <a:gd name="T74" fmla="*/ 1328 w 2124"/>
              <a:gd name="T75" fmla="*/ 1460 h 2123"/>
              <a:gd name="T76" fmla="*/ 1991 w 2124"/>
              <a:gd name="T77" fmla="*/ 1460 h 2123"/>
              <a:gd name="T78" fmla="*/ 1991 w 2124"/>
              <a:gd name="T79" fmla="*/ 1592 h 2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24" h="2123">
                <a:moveTo>
                  <a:pt x="1726" y="1327"/>
                </a:moveTo>
                <a:lnTo>
                  <a:pt x="1726" y="929"/>
                </a:lnTo>
                <a:lnTo>
                  <a:pt x="1195" y="929"/>
                </a:lnTo>
                <a:lnTo>
                  <a:pt x="1195" y="796"/>
                </a:lnTo>
                <a:lnTo>
                  <a:pt x="1593" y="796"/>
                </a:lnTo>
                <a:lnTo>
                  <a:pt x="1593" y="0"/>
                </a:lnTo>
                <a:lnTo>
                  <a:pt x="664" y="0"/>
                </a:lnTo>
                <a:lnTo>
                  <a:pt x="664" y="796"/>
                </a:lnTo>
                <a:lnTo>
                  <a:pt x="1062" y="796"/>
                </a:lnTo>
                <a:lnTo>
                  <a:pt x="1062" y="929"/>
                </a:lnTo>
                <a:lnTo>
                  <a:pt x="399" y="929"/>
                </a:lnTo>
                <a:lnTo>
                  <a:pt x="399" y="1327"/>
                </a:lnTo>
                <a:lnTo>
                  <a:pt x="0" y="1327"/>
                </a:lnTo>
                <a:lnTo>
                  <a:pt x="0" y="2123"/>
                </a:lnTo>
                <a:lnTo>
                  <a:pt x="930" y="2123"/>
                </a:lnTo>
                <a:lnTo>
                  <a:pt x="930" y="1327"/>
                </a:lnTo>
                <a:lnTo>
                  <a:pt x="531" y="1327"/>
                </a:lnTo>
                <a:lnTo>
                  <a:pt x="531" y="1061"/>
                </a:lnTo>
                <a:lnTo>
                  <a:pt x="1593" y="1061"/>
                </a:lnTo>
                <a:lnTo>
                  <a:pt x="1593" y="1327"/>
                </a:lnTo>
                <a:lnTo>
                  <a:pt x="1195" y="1327"/>
                </a:lnTo>
                <a:lnTo>
                  <a:pt x="1195" y="2123"/>
                </a:lnTo>
                <a:lnTo>
                  <a:pt x="2124" y="2123"/>
                </a:lnTo>
                <a:lnTo>
                  <a:pt x="2124" y="1327"/>
                </a:lnTo>
                <a:lnTo>
                  <a:pt x="1726" y="1327"/>
                </a:lnTo>
                <a:close/>
                <a:moveTo>
                  <a:pt x="797" y="1460"/>
                </a:moveTo>
                <a:lnTo>
                  <a:pt x="797" y="1592"/>
                </a:lnTo>
                <a:lnTo>
                  <a:pt x="133" y="1592"/>
                </a:lnTo>
                <a:lnTo>
                  <a:pt x="133" y="1460"/>
                </a:lnTo>
                <a:lnTo>
                  <a:pt x="797" y="1460"/>
                </a:lnTo>
                <a:close/>
                <a:moveTo>
                  <a:pt x="797" y="265"/>
                </a:moveTo>
                <a:lnTo>
                  <a:pt x="797" y="132"/>
                </a:lnTo>
                <a:lnTo>
                  <a:pt x="1460" y="132"/>
                </a:lnTo>
                <a:lnTo>
                  <a:pt x="1460" y="265"/>
                </a:lnTo>
                <a:lnTo>
                  <a:pt x="797" y="265"/>
                </a:lnTo>
                <a:close/>
                <a:moveTo>
                  <a:pt x="1991" y="1592"/>
                </a:moveTo>
                <a:lnTo>
                  <a:pt x="1328" y="1592"/>
                </a:lnTo>
                <a:lnTo>
                  <a:pt x="1328" y="1460"/>
                </a:lnTo>
                <a:lnTo>
                  <a:pt x="1991" y="1460"/>
                </a:lnTo>
                <a:lnTo>
                  <a:pt x="1991" y="15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id-ID"/>
          </a:p>
        </p:txBody>
      </p:sp>
      <p:grpSp>
        <p:nvGrpSpPr>
          <p:cNvPr id="136" name="Group 54"/>
          <p:cNvGrpSpPr/>
          <p:nvPr/>
        </p:nvGrpSpPr>
        <p:grpSpPr>
          <a:xfrm>
            <a:off x="8731922" y="2045368"/>
            <a:ext cx="523301" cy="295020"/>
            <a:chOff x="3175" y="1588"/>
            <a:chExt cx="2427288" cy="1368425"/>
          </a:xfrm>
          <a:solidFill>
            <a:schemeClr val="bg1"/>
          </a:solidFill>
        </p:grpSpPr>
        <p:sp>
          <p:nvSpPr>
            <p:cNvPr id="137" name="Freeform 5"/>
            <p:cNvSpPr>
              <a:spLocks noEditPoints="1"/>
            </p:cNvSpPr>
            <p:nvPr/>
          </p:nvSpPr>
          <p:spPr bwMode="auto">
            <a:xfrm>
              <a:off x="3175" y="1588"/>
              <a:ext cx="2427288" cy="1368425"/>
            </a:xfrm>
            <a:custGeom>
              <a:avLst/>
              <a:gdLst>
                <a:gd name="T0" fmla="*/ 1434 w 1529"/>
                <a:gd name="T1" fmla="*/ 288 h 862"/>
                <a:gd name="T2" fmla="*/ 1434 w 1529"/>
                <a:gd name="T3" fmla="*/ 0 h 862"/>
                <a:gd name="T4" fmla="*/ 0 w 1529"/>
                <a:gd name="T5" fmla="*/ 0 h 862"/>
                <a:gd name="T6" fmla="*/ 0 w 1529"/>
                <a:gd name="T7" fmla="*/ 862 h 862"/>
                <a:gd name="T8" fmla="*/ 1434 w 1529"/>
                <a:gd name="T9" fmla="*/ 862 h 862"/>
                <a:gd name="T10" fmla="*/ 1434 w 1529"/>
                <a:gd name="T11" fmla="*/ 671 h 862"/>
                <a:gd name="T12" fmla="*/ 1529 w 1529"/>
                <a:gd name="T13" fmla="*/ 671 h 862"/>
                <a:gd name="T14" fmla="*/ 1529 w 1529"/>
                <a:gd name="T15" fmla="*/ 288 h 862"/>
                <a:gd name="T16" fmla="*/ 1434 w 1529"/>
                <a:gd name="T17" fmla="*/ 288 h 862"/>
                <a:gd name="T18" fmla="*/ 1241 w 1529"/>
                <a:gd name="T19" fmla="*/ 671 h 862"/>
                <a:gd name="T20" fmla="*/ 192 w 1529"/>
                <a:gd name="T21" fmla="*/ 671 h 862"/>
                <a:gd name="T22" fmla="*/ 192 w 1529"/>
                <a:gd name="T23" fmla="*/ 190 h 862"/>
                <a:gd name="T24" fmla="*/ 1241 w 1529"/>
                <a:gd name="T25" fmla="*/ 190 h 862"/>
                <a:gd name="T26" fmla="*/ 1241 w 1529"/>
                <a:gd name="T27" fmla="*/ 671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29" h="862">
                  <a:moveTo>
                    <a:pt x="1434" y="288"/>
                  </a:moveTo>
                  <a:lnTo>
                    <a:pt x="1434" y="0"/>
                  </a:lnTo>
                  <a:lnTo>
                    <a:pt x="0" y="0"/>
                  </a:lnTo>
                  <a:lnTo>
                    <a:pt x="0" y="862"/>
                  </a:lnTo>
                  <a:lnTo>
                    <a:pt x="1434" y="862"/>
                  </a:lnTo>
                  <a:lnTo>
                    <a:pt x="1434" y="671"/>
                  </a:lnTo>
                  <a:lnTo>
                    <a:pt x="1529" y="671"/>
                  </a:lnTo>
                  <a:lnTo>
                    <a:pt x="1529" y="288"/>
                  </a:lnTo>
                  <a:lnTo>
                    <a:pt x="1434" y="288"/>
                  </a:lnTo>
                  <a:close/>
                  <a:moveTo>
                    <a:pt x="1241" y="671"/>
                  </a:moveTo>
                  <a:lnTo>
                    <a:pt x="192" y="671"/>
                  </a:lnTo>
                  <a:lnTo>
                    <a:pt x="192" y="190"/>
                  </a:lnTo>
                  <a:lnTo>
                    <a:pt x="1241" y="190"/>
                  </a:lnTo>
                  <a:lnTo>
                    <a:pt x="1241" y="6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/>
            </a:p>
          </p:txBody>
        </p:sp>
        <p:sp>
          <p:nvSpPr>
            <p:cNvPr id="138" name="Freeform 6"/>
            <p:cNvSpPr>
              <a:spLocks/>
            </p:cNvSpPr>
            <p:nvPr/>
          </p:nvSpPr>
          <p:spPr bwMode="auto">
            <a:xfrm>
              <a:off x="458788" y="458788"/>
              <a:ext cx="908050" cy="454025"/>
            </a:xfrm>
            <a:custGeom>
              <a:avLst/>
              <a:gdLst>
                <a:gd name="T0" fmla="*/ 287 w 572"/>
                <a:gd name="T1" fmla="*/ 0 h 286"/>
                <a:gd name="T2" fmla="*/ 0 w 572"/>
                <a:gd name="T3" fmla="*/ 0 h 286"/>
                <a:gd name="T4" fmla="*/ 0 w 572"/>
                <a:gd name="T5" fmla="*/ 286 h 286"/>
                <a:gd name="T6" fmla="*/ 572 w 572"/>
                <a:gd name="T7" fmla="*/ 286 h 286"/>
                <a:gd name="T8" fmla="*/ 287 w 572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2" h="286">
                  <a:moveTo>
                    <a:pt x="287" y="0"/>
                  </a:moveTo>
                  <a:lnTo>
                    <a:pt x="0" y="0"/>
                  </a:lnTo>
                  <a:lnTo>
                    <a:pt x="0" y="286"/>
                  </a:lnTo>
                  <a:lnTo>
                    <a:pt x="572" y="286"/>
                  </a:lnTo>
                  <a:lnTo>
                    <a:pt x="2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/>
            </a:p>
          </p:txBody>
        </p:sp>
      </p:grpSp>
      <p:grpSp>
        <p:nvGrpSpPr>
          <p:cNvPr id="139" name="Group 153"/>
          <p:cNvGrpSpPr/>
          <p:nvPr/>
        </p:nvGrpSpPr>
        <p:grpSpPr>
          <a:xfrm>
            <a:off x="10768894" y="1843341"/>
            <a:ext cx="548959" cy="548959"/>
            <a:chOff x="1928427" y="-1529876"/>
            <a:chExt cx="1960563" cy="1960563"/>
          </a:xfrm>
          <a:solidFill>
            <a:schemeClr val="bg1"/>
          </a:solidFill>
        </p:grpSpPr>
        <p:sp>
          <p:nvSpPr>
            <p:cNvPr id="140" name="Freeform 19"/>
            <p:cNvSpPr>
              <a:spLocks noEditPoints="1"/>
            </p:cNvSpPr>
            <p:nvPr/>
          </p:nvSpPr>
          <p:spPr bwMode="auto">
            <a:xfrm>
              <a:off x="3200014" y="-256700"/>
              <a:ext cx="265113" cy="260350"/>
            </a:xfrm>
            <a:custGeom>
              <a:avLst/>
              <a:gdLst>
                <a:gd name="T0" fmla="*/ 78 w 156"/>
                <a:gd name="T1" fmla="*/ 0 h 154"/>
                <a:gd name="T2" fmla="*/ 0 w 156"/>
                <a:gd name="T3" fmla="*/ 77 h 154"/>
                <a:gd name="T4" fmla="*/ 78 w 156"/>
                <a:gd name="T5" fmla="*/ 154 h 154"/>
                <a:gd name="T6" fmla="*/ 156 w 156"/>
                <a:gd name="T7" fmla="*/ 77 h 154"/>
                <a:gd name="T8" fmla="*/ 78 w 156"/>
                <a:gd name="T9" fmla="*/ 0 h 154"/>
                <a:gd name="T10" fmla="*/ 78 w 156"/>
                <a:gd name="T11" fmla="*/ 116 h 154"/>
                <a:gd name="T12" fmla="*/ 39 w 156"/>
                <a:gd name="T13" fmla="*/ 77 h 154"/>
                <a:gd name="T14" fmla="*/ 78 w 156"/>
                <a:gd name="T15" fmla="*/ 39 h 154"/>
                <a:gd name="T16" fmla="*/ 117 w 156"/>
                <a:gd name="T17" fmla="*/ 77 h 154"/>
                <a:gd name="T18" fmla="*/ 78 w 156"/>
                <a:gd name="T1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4">
                  <a:moveTo>
                    <a:pt x="78" y="0"/>
                  </a:moveTo>
                  <a:cubicBezTo>
                    <a:pt x="35" y="0"/>
                    <a:pt x="0" y="35"/>
                    <a:pt x="0" y="77"/>
                  </a:cubicBezTo>
                  <a:cubicBezTo>
                    <a:pt x="0" y="120"/>
                    <a:pt x="35" y="154"/>
                    <a:pt x="78" y="154"/>
                  </a:cubicBezTo>
                  <a:cubicBezTo>
                    <a:pt x="121" y="154"/>
                    <a:pt x="156" y="120"/>
                    <a:pt x="156" y="77"/>
                  </a:cubicBezTo>
                  <a:cubicBezTo>
                    <a:pt x="156" y="35"/>
                    <a:pt x="121" y="0"/>
                    <a:pt x="78" y="0"/>
                  </a:cubicBezTo>
                  <a:close/>
                  <a:moveTo>
                    <a:pt x="78" y="116"/>
                  </a:moveTo>
                  <a:cubicBezTo>
                    <a:pt x="56" y="116"/>
                    <a:pt x="39" y="98"/>
                    <a:pt x="39" y="77"/>
                  </a:cubicBezTo>
                  <a:cubicBezTo>
                    <a:pt x="39" y="56"/>
                    <a:pt x="56" y="39"/>
                    <a:pt x="78" y="39"/>
                  </a:cubicBezTo>
                  <a:cubicBezTo>
                    <a:pt x="99" y="39"/>
                    <a:pt x="117" y="56"/>
                    <a:pt x="117" y="77"/>
                  </a:cubicBezTo>
                  <a:cubicBezTo>
                    <a:pt x="117" y="98"/>
                    <a:pt x="99" y="116"/>
                    <a:pt x="7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20"/>
            <p:cNvSpPr>
              <a:spLocks noEditPoints="1"/>
            </p:cNvSpPr>
            <p:nvPr/>
          </p:nvSpPr>
          <p:spPr bwMode="auto">
            <a:xfrm>
              <a:off x="2350702" y="-256700"/>
              <a:ext cx="263525" cy="260350"/>
            </a:xfrm>
            <a:custGeom>
              <a:avLst/>
              <a:gdLst>
                <a:gd name="T0" fmla="*/ 78 w 155"/>
                <a:gd name="T1" fmla="*/ 0 h 154"/>
                <a:gd name="T2" fmla="*/ 0 w 155"/>
                <a:gd name="T3" fmla="*/ 77 h 154"/>
                <a:gd name="T4" fmla="*/ 78 w 155"/>
                <a:gd name="T5" fmla="*/ 154 h 154"/>
                <a:gd name="T6" fmla="*/ 155 w 155"/>
                <a:gd name="T7" fmla="*/ 77 h 154"/>
                <a:gd name="T8" fmla="*/ 78 w 155"/>
                <a:gd name="T9" fmla="*/ 0 h 154"/>
                <a:gd name="T10" fmla="*/ 78 w 155"/>
                <a:gd name="T11" fmla="*/ 116 h 154"/>
                <a:gd name="T12" fmla="*/ 39 w 155"/>
                <a:gd name="T13" fmla="*/ 77 h 154"/>
                <a:gd name="T14" fmla="*/ 78 w 155"/>
                <a:gd name="T15" fmla="*/ 39 h 154"/>
                <a:gd name="T16" fmla="*/ 117 w 155"/>
                <a:gd name="T17" fmla="*/ 77 h 154"/>
                <a:gd name="T18" fmla="*/ 78 w 155"/>
                <a:gd name="T1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4">
                  <a:moveTo>
                    <a:pt x="78" y="0"/>
                  </a:moveTo>
                  <a:cubicBezTo>
                    <a:pt x="35" y="0"/>
                    <a:pt x="0" y="35"/>
                    <a:pt x="0" y="77"/>
                  </a:cubicBezTo>
                  <a:cubicBezTo>
                    <a:pt x="0" y="120"/>
                    <a:pt x="35" y="154"/>
                    <a:pt x="78" y="154"/>
                  </a:cubicBezTo>
                  <a:cubicBezTo>
                    <a:pt x="121" y="154"/>
                    <a:pt x="155" y="120"/>
                    <a:pt x="155" y="77"/>
                  </a:cubicBezTo>
                  <a:cubicBezTo>
                    <a:pt x="155" y="35"/>
                    <a:pt x="121" y="0"/>
                    <a:pt x="78" y="0"/>
                  </a:cubicBezTo>
                  <a:close/>
                  <a:moveTo>
                    <a:pt x="78" y="116"/>
                  </a:moveTo>
                  <a:cubicBezTo>
                    <a:pt x="56" y="116"/>
                    <a:pt x="39" y="98"/>
                    <a:pt x="39" y="77"/>
                  </a:cubicBezTo>
                  <a:cubicBezTo>
                    <a:pt x="39" y="56"/>
                    <a:pt x="56" y="39"/>
                    <a:pt x="78" y="39"/>
                  </a:cubicBezTo>
                  <a:cubicBezTo>
                    <a:pt x="99" y="39"/>
                    <a:pt x="117" y="56"/>
                    <a:pt x="117" y="77"/>
                  </a:cubicBezTo>
                  <a:cubicBezTo>
                    <a:pt x="117" y="98"/>
                    <a:pt x="99" y="116"/>
                    <a:pt x="7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21"/>
            <p:cNvSpPr>
              <a:spLocks/>
            </p:cNvSpPr>
            <p:nvPr/>
          </p:nvSpPr>
          <p:spPr bwMode="auto">
            <a:xfrm>
              <a:off x="2711064" y="-288450"/>
              <a:ext cx="393700" cy="65088"/>
            </a:xfrm>
            <a:custGeom>
              <a:avLst/>
              <a:gdLst>
                <a:gd name="T0" fmla="*/ 213 w 232"/>
                <a:gd name="T1" fmla="*/ 0 h 38"/>
                <a:gd name="T2" fmla="*/ 20 w 232"/>
                <a:gd name="T3" fmla="*/ 0 h 38"/>
                <a:gd name="T4" fmla="*/ 0 w 232"/>
                <a:gd name="T5" fmla="*/ 19 h 38"/>
                <a:gd name="T6" fmla="*/ 20 w 232"/>
                <a:gd name="T7" fmla="*/ 38 h 38"/>
                <a:gd name="T8" fmla="*/ 213 w 232"/>
                <a:gd name="T9" fmla="*/ 38 h 38"/>
                <a:gd name="T10" fmla="*/ 232 w 232"/>
                <a:gd name="T11" fmla="*/ 19 h 38"/>
                <a:gd name="T12" fmla="*/ 213 w 23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8">
                  <a:moveTo>
                    <a:pt x="2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23" y="38"/>
                    <a:pt x="232" y="30"/>
                    <a:pt x="232" y="19"/>
                  </a:cubicBezTo>
                  <a:cubicBezTo>
                    <a:pt x="232" y="8"/>
                    <a:pt x="223" y="0"/>
                    <a:pt x="2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22"/>
            <p:cNvSpPr>
              <a:spLocks/>
            </p:cNvSpPr>
            <p:nvPr/>
          </p:nvSpPr>
          <p:spPr bwMode="auto">
            <a:xfrm>
              <a:off x="2711064" y="-158275"/>
              <a:ext cx="393700" cy="66675"/>
            </a:xfrm>
            <a:custGeom>
              <a:avLst/>
              <a:gdLst>
                <a:gd name="T0" fmla="*/ 213 w 232"/>
                <a:gd name="T1" fmla="*/ 0 h 39"/>
                <a:gd name="T2" fmla="*/ 20 w 232"/>
                <a:gd name="T3" fmla="*/ 0 h 39"/>
                <a:gd name="T4" fmla="*/ 0 w 232"/>
                <a:gd name="T5" fmla="*/ 19 h 39"/>
                <a:gd name="T6" fmla="*/ 20 w 232"/>
                <a:gd name="T7" fmla="*/ 39 h 39"/>
                <a:gd name="T8" fmla="*/ 213 w 232"/>
                <a:gd name="T9" fmla="*/ 39 h 39"/>
                <a:gd name="T10" fmla="*/ 232 w 232"/>
                <a:gd name="T11" fmla="*/ 19 h 39"/>
                <a:gd name="T12" fmla="*/ 213 w 232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9">
                  <a:moveTo>
                    <a:pt x="2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23" y="39"/>
                    <a:pt x="232" y="30"/>
                    <a:pt x="232" y="19"/>
                  </a:cubicBezTo>
                  <a:cubicBezTo>
                    <a:pt x="232" y="9"/>
                    <a:pt x="223" y="0"/>
                    <a:pt x="2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23"/>
            <p:cNvSpPr>
              <a:spLocks/>
            </p:cNvSpPr>
            <p:nvPr/>
          </p:nvSpPr>
          <p:spPr bwMode="auto">
            <a:xfrm>
              <a:off x="2418964" y="-842488"/>
              <a:ext cx="260350" cy="260350"/>
            </a:xfrm>
            <a:custGeom>
              <a:avLst/>
              <a:gdLst>
                <a:gd name="T0" fmla="*/ 135 w 154"/>
                <a:gd name="T1" fmla="*/ 0 h 154"/>
                <a:gd name="T2" fmla="*/ 0 w 154"/>
                <a:gd name="T3" fmla="*/ 135 h 154"/>
                <a:gd name="T4" fmla="*/ 19 w 154"/>
                <a:gd name="T5" fmla="*/ 154 h 154"/>
                <a:gd name="T6" fmla="*/ 38 w 154"/>
                <a:gd name="T7" fmla="*/ 135 h 154"/>
                <a:gd name="T8" fmla="*/ 135 w 154"/>
                <a:gd name="T9" fmla="*/ 38 h 154"/>
                <a:gd name="T10" fmla="*/ 154 w 154"/>
                <a:gd name="T11" fmla="*/ 19 h 154"/>
                <a:gd name="T12" fmla="*/ 135 w 154"/>
                <a:gd name="T1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154">
                  <a:moveTo>
                    <a:pt x="135" y="0"/>
                  </a:moveTo>
                  <a:cubicBezTo>
                    <a:pt x="60" y="0"/>
                    <a:pt x="0" y="60"/>
                    <a:pt x="0" y="135"/>
                  </a:cubicBezTo>
                  <a:cubicBezTo>
                    <a:pt x="0" y="145"/>
                    <a:pt x="8" y="154"/>
                    <a:pt x="19" y="154"/>
                  </a:cubicBezTo>
                  <a:cubicBezTo>
                    <a:pt x="30" y="154"/>
                    <a:pt x="38" y="145"/>
                    <a:pt x="38" y="135"/>
                  </a:cubicBezTo>
                  <a:cubicBezTo>
                    <a:pt x="38" y="81"/>
                    <a:pt x="82" y="38"/>
                    <a:pt x="135" y="38"/>
                  </a:cubicBezTo>
                  <a:cubicBezTo>
                    <a:pt x="145" y="38"/>
                    <a:pt x="154" y="30"/>
                    <a:pt x="154" y="19"/>
                  </a:cubicBezTo>
                  <a:cubicBezTo>
                    <a:pt x="154" y="8"/>
                    <a:pt x="145" y="0"/>
                    <a:pt x="1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24"/>
            <p:cNvSpPr>
              <a:spLocks noEditPoints="1"/>
            </p:cNvSpPr>
            <p:nvPr/>
          </p:nvSpPr>
          <p:spPr bwMode="auto">
            <a:xfrm>
              <a:off x="1928427" y="-1529876"/>
              <a:ext cx="1960563" cy="1960563"/>
            </a:xfrm>
            <a:custGeom>
              <a:avLst/>
              <a:gdLst>
                <a:gd name="T0" fmla="*/ 1081 w 1159"/>
                <a:gd name="T1" fmla="*/ 316 h 1159"/>
                <a:gd name="T2" fmla="*/ 1081 w 1159"/>
                <a:gd name="T3" fmla="*/ 154 h 1159"/>
                <a:gd name="T4" fmla="*/ 927 w 1159"/>
                <a:gd name="T5" fmla="*/ 0 h 1159"/>
                <a:gd name="T6" fmla="*/ 232 w 1159"/>
                <a:gd name="T7" fmla="*/ 0 h 1159"/>
                <a:gd name="T8" fmla="*/ 77 w 1159"/>
                <a:gd name="T9" fmla="*/ 154 h 1159"/>
                <a:gd name="T10" fmla="*/ 77 w 1159"/>
                <a:gd name="T11" fmla="*/ 316 h 1159"/>
                <a:gd name="T12" fmla="*/ 0 w 1159"/>
                <a:gd name="T13" fmla="*/ 425 h 1159"/>
                <a:gd name="T14" fmla="*/ 0 w 1159"/>
                <a:gd name="T15" fmla="*/ 618 h 1159"/>
                <a:gd name="T16" fmla="*/ 77 w 1159"/>
                <a:gd name="T17" fmla="*/ 727 h 1159"/>
                <a:gd name="T18" fmla="*/ 77 w 1159"/>
                <a:gd name="T19" fmla="*/ 978 h 1159"/>
                <a:gd name="T20" fmla="*/ 251 w 1159"/>
                <a:gd name="T21" fmla="*/ 1159 h 1159"/>
                <a:gd name="T22" fmla="*/ 413 w 1159"/>
                <a:gd name="T23" fmla="*/ 1042 h 1159"/>
                <a:gd name="T24" fmla="*/ 746 w 1159"/>
                <a:gd name="T25" fmla="*/ 1042 h 1159"/>
                <a:gd name="T26" fmla="*/ 908 w 1159"/>
                <a:gd name="T27" fmla="*/ 1159 h 1159"/>
                <a:gd name="T28" fmla="*/ 1081 w 1159"/>
                <a:gd name="T29" fmla="*/ 978 h 1159"/>
                <a:gd name="T30" fmla="*/ 1081 w 1159"/>
                <a:gd name="T31" fmla="*/ 727 h 1159"/>
                <a:gd name="T32" fmla="*/ 1159 w 1159"/>
                <a:gd name="T33" fmla="*/ 618 h 1159"/>
                <a:gd name="T34" fmla="*/ 1159 w 1159"/>
                <a:gd name="T35" fmla="*/ 425 h 1159"/>
                <a:gd name="T36" fmla="*/ 1081 w 1159"/>
                <a:gd name="T37" fmla="*/ 316 h 1159"/>
                <a:gd name="T38" fmla="*/ 1081 w 1159"/>
                <a:gd name="T39" fmla="*/ 618 h 1159"/>
                <a:gd name="T40" fmla="*/ 1043 w 1159"/>
                <a:gd name="T41" fmla="*/ 657 h 1159"/>
                <a:gd name="T42" fmla="*/ 1004 w 1159"/>
                <a:gd name="T43" fmla="*/ 657 h 1159"/>
                <a:gd name="T44" fmla="*/ 1004 w 1159"/>
                <a:gd name="T45" fmla="*/ 978 h 1159"/>
                <a:gd name="T46" fmla="*/ 908 w 1159"/>
                <a:gd name="T47" fmla="*/ 1081 h 1159"/>
                <a:gd name="T48" fmla="*/ 811 w 1159"/>
                <a:gd name="T49" fmla="*/ 978 h 1159"/>
                <a:gd name="T50" fmla="*/ 811 w 1159"/>
                <a:gd name="T51" fmla="*/ 965 h 1159"/>
                <a:gd name="T52" fmla="*/ 347 w 1159"/>
                <a:gd name="T53" fmla="*/ 965 h 1159"/>
                <a:gd name="T54" fmla="*/ 347 w 1159"/>
                <a:gd name="T55" fmla="*/ 978 h 1159"/>
                <a:gd name="T56" fmla="*/ 251 w 1159"/>
                <a:gd name="T57" fmla="*/ 1081 h 1159"/>
                <a:gd name="T58" fmla="*/ 155 w 1159"/>
                <a:gd name="T59" fmla="*/ 978 h 1159"/>
                <a:gd name="T60" fmla="*/ 155 w 1159"/>
                <a:gd name="T61" fmla="*/ 657 h 1159"/>
                <a:gd name="T62" fmla="*/ 116 w 1159"/>
                <a:gd name="T63" fmla="*/ 657 h 1159"/>
                <a:gd name="T64" fmla="*/ 77 w 1159"/>
                <a:gd name="T65" fmla="*/ 618 h 1159"/>
                <a:gd name="T66" fmla="*/ 77 w 1159"/>
                <a:gd name="T67" fmla="*/ 425 h 1159"/>
                <a:gd name="T68" fmla="*/ 116 w 1159"/>
                <a:gd name="T69" fmla="*/ 386 h 1159"/>
                <a:gd name="T70" fmla="*/ 154 w 1159"/>
                <a:gd name="T71" fmla="*/ 386 h 1159"/>
                <a:gd name="T72" fmla="*/ 154 w 1159"/>
                <a:gd name="T73" fmla="*/ 270 h 1159"/>
                <a:gd name="T74" fmla="*/ 270 w 1159"/>
                <a:gd name="T75" fmla="*/ 155 h 1159"/>
                <a:gd name="T76" fmla="*/ 888 w 1159"/>
                <a:gd name="T77" fmla="*/ 155 h 1159"/>
                <a:gd name="T78" fmla="*/ 1004 w 1159"/>
                <a:gd name="T79" fmla="*/ 270 h 1159"/>
                <a:gd name="T80" fmla="*/ 1004 w 1159"/>
                <a:gd name="T81" fmla="*/ 386 h 1159"/>
                <a:gd name="T82" fmla="*/ 1043 w 1159"/>
                <a:gd name="T83" fmla="*/ 386 h 1159"/>
                <a:gd name="T84" fmla="*/ 1081 w 1159"/>
                <a:gd name="T85" fmla="*/ 425 h 1159"/>
                <a:gd name="T86" fmla="*/ 1081 w 1159"/>
                <a:gd name="T87" fmla="*/ 618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9" h="1159">
                  <a:moveTo>
                    <a:pt x="1081" y="316"/>
                  </a:moveTo>
                  <a:cubicBezTo>
                    <a:pt x="1081" y="154"/>
                    <a:pt x="1081" y="154"/>
                    <a:pt x="1081" y="154"/>
                  </a:cubicBezTo>
                  <a:cubicBezTo>
                    <a:pt x="1081" y="69"/>
                    <a:pt x="1012" y="0"/>
                    <a:pt x="927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147" y="0"/>
                    <a:pt x="77" y="69"/>
                    <a:pt x="77" y="154"/>
                  </a:cubicBezTo>
                  <a:cubicBezTo>
                    <a:pt x="77" y="316"/>
                    <a:pt x="77" y="316"/>
                    <a:pt x="77" y="316"/>
                  </a:cubicBezTo>
                  <a:cubicBezTo>
                    <a:pt x="32" y="332"/>
                    <a:pt x="0" y="374"/>
                    <a:pt x="0" y="425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0" y="668"/>
                    <a:pt x="32" y="711"/>
                    <a:pt x="77" y="727"/>
                  </a:cubicBezTo>
                  <a:cubicBezTo>
                    <a:pt x="77" y="978"/>
                    <a:pt x="77" y="978"/>
                    <a:pt x="77" y="978"/>
                  </a:cubicBezTo>
                  <a:cubicBezTo>
                    <a:pt x="77" y="1078"/>
                    <a:pt x="155" y="1159"/>
                    <a:pt x="251" y="1159"/>
                  </a:cubicBezTo>
                  <a:cubicBezTo>
                    <a:pt x="325" y="1159"/>
                    <a:pt x="388" y="1110"/>
                    <a:pt x="413" y="1042"/>
                  </a:cubicBezTo>
                  <a:cubicBezTo>
                    <a:pt x="746" y="1042"/>
                    <a:pt x="746" y="1042"/>
                    <a:pt x="746" y="1042"/>
                  </a:cubicBezTo>
                  <a:cubicBezTo>
                    <a:pt x="771" y="1110"/>
                    <a:pt x="834" y="1159"/>
                    <a:pt x="908" y="1159"/>
                  </a:cubicBezTo>
                  <a:cubicBezTo>
                    <a:pt x="1003" y="1159"/>
                    <a:pt x="1081" y="1078"/>
                    <a:pt x="1081" y="978"/>
                  </a:cubicBezTo>
                  <a:cubicBezTo>
                    <a:pt x="1081" y="727"/>
                    <a:pt x="1081" y="727"/>
                    <a:pt x="1081" y="727"/>
                  </a:cubicBezTo>
                  <a:cubicBezTo>
                    <a:pt x="1126" y="711"/>
                    <a:pt x="1159" y="668"/>
                    <a:pt x="1159" y="618"/>
                  </a:cubicBezTo>
                  <a:cubicBezTo>
                    <a:pt x="1159" y="425"/>
                    <a:pt x="1159" y="425"/>
                    <a:pt x="1159" y="425"/>
                  </a:cubicBezTo>
                  <a:cubicBezTo>
                    <a:pt x="1159" y="374"/>
                    <a:pt x="1126" y="332"/>
                    <a:pt x="1081" y="316"/>
                  </a:cubicBezTo>
                  <a:close/>
                  <a:moveTo>
                    <a:pt x="1081" y="618"/>
                  </a:moveTo>
                  <a:cubicBezTo>
                    <a:pt x="1081" y="639"/>
                    <a:pt x="1064" y="657"/>
                    <a:pt x="1043" y="657"/>
                  </a:cubicBezTo>
                  <a:cubicBezTo>
                    <a:pt x="1004" y="657"/>
                    <a:pt x="1004" y="657"/>
                    <a:pt x="1004" y="657"/>
                  </a:cubicBezTo>
                  <a:cubicBezTo>
                    <a:pt x="1004" y="978"/>
                    <a:pt x="1004" y="978"/>
                    <a:pt x="1004" y="978"/>
                  </a:cubicBezTo>
                  <a:cubicBezTo>
                    <a:pt x="1004" y="1035"/>
                    <a:pt x="961" y="1081"/>
                    <a:pt x="908" y="1081"/>
                  </a:cubicBezTo>
                  <a:cubicBezTo>
                    <a:pt x="855" y="1081"/>
                    <a:pt x="811" y="1035"/>
                    <a:pt x="811" y="978"/>
                  </a:cubicBezTo>
                  <a:cubicBezTo>
                    <a:pt x="811" y="965"/>
                    <a:pt x="811" y="965"/>
                    <a:pt x="811" y="965"/>
                  </a:cubicBezTo>
                  <a:cubicBezTo>
                    <a:pt x="347" y="965"/>
                    <a:pt x="347" y="965"/>
                    <a:pt x="347" y="965"/>
                  </a:cubicBezTo>
                  <a:cubicBezTo>
                    <a:pt x="347" y="978"/>
                    <a:pt x="347" y="978"/>
                    <a:pt x="347" y="978"/>
                  </a:cubicBezTo>
                  <a:cubicBezTo>
                    <a:pt x="347" y="1035"/>
                    <a:pt x="304" y="1081"/>
                    <a:pt x="251" y="1081"/>
                  </a:cubicBezTo>
                  <a:cubicBezTo>
                    <a:pt x="198" y="1081"/>
                    <a:pt x="155" y="1035"/>
                    <a:pt x="155" y="978"/>
                  </a:cubicBezTo>
                  <a:cubicBezTo>
                    <a:pt x="155" y="657"/>
                    <a:pt x="155" y="657"/>
                    <a:pt x="155" y="657"/>
                  </a:cubicBezTo>
                  <a:cubicBezTo>
                    <a:pt x="116" y="657"/>
                    <a:pt x="116" y="657"/>
                    <a:pt x="116" y="657"/>
                  </a:cubicBezTo>
                  <a:cubicBezTo>
                    <a:pt x="94" y="657"/>
                    <a:pt x="77" y="639"/>
                    <a:pt x="77" y="618"/>
                  </a:cubicBezTo>
                  <a:cubicBezTo>
                    <a:pt x="77" y="425"/>
                    <a:pt x="77" y="425"/>
                    <a:pt x="77" y="425"/>
                  </a:cubicBezTo>
                  <a:cubicBezTo>
                    <a:pt x="77" y="403"/>
                    <a:pt x="94" y="386"/>
                    <a:pt x="116" y="386"/>
                  </a:cubicBezTo>
                  <a:cubicBezTo>
                    <a:pt x="154" y="386"/>
                    <a:pt x="154" y="386"/>
                    <a:pt x="154" y="386"/>
                  </a:cubicBezTo>
                  <a:cubicBezTo>
                    <a:pt x="154" y="270"/>
                    <a:pt x="154" y="270"/>
                    <a:pt x="154" y="270"/>
                  </a:cubicBezTo>
                  <a:cubicBezTo>
                    <a:pt x="154" y="193"/>
                    <a:pt x="193" y="155"/>
                    <a:pt x="270" y="155"/>
                  </a:cubicBezTo>
                  <a:cubicBezTo>
                    <a:pt x="348" y="155"/>
                    <a:pt x="811" y="155"/>
                    <a:pt x="888" y="155"/>
                  </a:cubicBezTo>
                  <a:cubicBezTo>
                    <a:pt x="965" y="155"/>
                    <a:pt x="1004" y="193"/>
                    <a:pt x="1004" y="270"/>
                  </a:cubicBezTo>
                  <a:cubicBezTo>
                    <a:pt x="1004" y="386"/>
                    <a:pt x="1004" y="386"/>
                    <a:pt x="1004" y="386"/>
                  </a:cubicBezTo>
                  <a:cubicBezTo>
                    <a:pt x="1043" y="386"/>
                    <a:pt x="1043" y="386"/>
                    <a:pt x="1043" y="386"/>
                  </a:cubicBezTo>
                  <a:cubicBezTo>
                    <a:pt x="1064" y="386"/>
                    <a:pt x="1081" y="403"/>
                    <a:pt x="1081" y="425"/>
                  </a:cubicBezTo>
                  <a:lnTo>
                    <a:pt x="1081" y="6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25"/>
            <p:cNvSpPr>
              <a:spLocks noEditPoints="1"/>
            </p:cNvSpPr>
            <p:nvPr/>
          </p:nvSpPr>
          <p:spPr bwMode="auto">
            <a:xfrm>
              <a:off x="2287202" y="-975838"/>
              <a:ext cx="1241425" cy="588963"/>
            </a:xfrm>
            <a:custGeom>
              <a:avLst/>
              <a:gdLst>
                <a:gd name="T0" fmla="*/ 638 w 734"/>
                <a:gd name="T1" fmla="*/ 0 h 348"/>
                <a:gd name="T2" fmla="*/ 97 w 734"/>
                <a:gd name="T3" fmla="*/ 0 h 348"/>
                <a:gd name="T4" fmla="*/ 0 w 734"/>
                <a:gd name="T5" fmla="*/ 97 h 348"/>
                <a:gd name="T6" fmla="*/ 0 w 734"/>
                <a:gd name="T7" fmla="*/ 251 h 348"/>
                <a:gd name="T8" fmla="*/ 97 w 734"/>
                <a:gd name="T9" fmla="*/ 348 h 348"/>
                <a:gd name="T10" fmla="*/ 638 w 734"/>
                <a:gd name="T11" fmla="*/ 348 h 348"/>
                <a:gd name="T12" fmla="*/ 734 w 734"/>
                <a:gd name="T13" fmla="*/ 251 h 348"/>
                <a:gd name="T14" fmla="*/ 734 w 734"/>
                <a:gd name="T15" fmla="*/ 97 h 348"/>
                <a:gd name="T16" fmla="*/ 638 w 734"/>
                <a:gd name="T17" fmla="*/ 0 h 348"/>
                <a:gd name="T18" fmla="*/ 696 w 734"/>
                <a:gd name="T19" fmla="*/ 251 h 348"/>
                <a:gd name="T20" fmla="*/ 638 w 734"/>
                <a:gd name="T21" fmla="*/ 309 h 348"/>
                <a:gd name="T22" fmla="*/ 97 w 734"/>
                <a:gd name="T23" fmla="*/ 309 h 348"/>
                <a:gd name="T24" fmla="*/ 39 w 734"/>
                <a:gd name="T25" fmla="*/ 251 h 348"/>
                <a:gd name="T26" fmla="*/ 39 w 734"/>
                <a:gd name="T27" fmla="*/ 97 h 348"/>
                <a:gd name="T28" fmla="*/ 97 w 734"/>
                <a:gd name="T29" fmla="*/ 39 h 348"/>
                <a:gd name="T30" fmla="*/ 638 w 734"/>
                <a:gd name="T31" fmla="*/ 39 h 348"/>
                <a:gd name="T32" fmla="*/ 696 w 734"/>
                <a:gd name="T33" fmla="*/ 97 h 348"/>
                <a:gd name="T34" fmla="*/ 696 w 734"/>
                <a:gd name="T35" fmla="*/ 25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4" h="348">
                  <a:moveTo>
                    <a:pt x="638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44" y="0"/>
                    <a:pt x="0" y="44"/>
                    <a:pt x="0" y="97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305"/>
                    <a:pt x="44" y="348"/>
                    <a:pt x="97" y="348"/>
                  </a:cubicBezTo>
                  <a:cubicBezTo>
                    <a:pt x="638" y="348"/>
                    <a:pt x="638" y="348"/>
                    <a:pt x="638" y="348"/>
                  </a:cubicBezTo>
                  <a:cubicBezTo>
                    <a:pt x="691" y="348"/>
                    <a:pt x="734" y="305"/>
                    <a:pt x="734" y="251"/>
                  </a:cubicBezTo>
                  <a:cubicBezTo>
                    <a:pt x="734" y="97"/>
                    <a:pt x="734" y="97"/>
                    <a:pt x="734" y="97"/>
                  </a:cubicBezTo>
                  <a:cubicBezTo>
                    <a:pt x="734" y="44"/>
                    <a:pt x="691" y="0"/>
                    <a:pt x="638" y="0"/>
                  </a:cubicBezTo>
                  <a:close/>
                  <a:moveTo>
                    <a:pt x="696" y="251"/>
                  </a:moveTo>
                  <a:cubicBezTo>
                    <a:pt x="696" y="283"/>
                    <a:pt x="670" y="309"/>
                    <a:pt x="638" y="309"/>
                  </a:cubicBezTo>
                  <a:cubicBezTo>
                    <a:pt x="97" y="309"/>
                    <a:pt x="97" y="309"/>
                    <a:pt x="97" y="309"/>
                  </a:cubicBezTo>
                  <a:cubicBezTo>
                    <a:pt x="65" y="309"/>
                    <a:pt x="39" y="283"/>
                    <a:pt x="39" y="251"/>
                  </a:cubicBezTo>
                  <a:cubicBezTo>
                    <a:pt x="39" y="97"/>
                    <a:pt x="39" y="97"/>
                    <a:pt x="39" y="97"/>
                  </a:cubicBezTo>
                  <a:cubicBezTo>
                    <a:pt x="39" y="65"/>
                    <a:pt x="65" y="39"/>
                    <a:pt x="97" y="39"/>
                  </a:cubicBezTo>
                  <a:cubicBezTo>
                    <a:pt x="638" y="39"/>
                    <a:pt x="638" y="39"/>
                    <a:pt x="638" y="39"/>
                  </a:cubicBezTo>
                  <a:cubicBezTo>
                    <a:pt x="670" y="39"/>
                    <a:pt x="696" y="65"/>
                    <a:pt x="696" y="97"/>
                  </a:cubicBezTo>
                  <a:lnTo>
                    <a:pt x="696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7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SP: Multikanálový prístup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8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  <p:sp>
        <p:nvSpPr>
          <p:cNvPr id="149" name="TextBox 148"/>
          <p:cNvSpPr txBox="1"/>
          <p:nvPr/>
        </p:nvSpPr>
        <p:spPr>
          <a:xfrm>
            <a:off x="2551176" y="1487250"/>
            <a:ext cx="8723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Ciele NKIVS, ktoré budú podporené v rámci strategickej priority:</a:t>
            </a:r>
          </a:p>
          <a:p>
            <a:pPr algn="just"/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sk-SK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747607"/>
              </p:ext>
            </p:extLst>
          </p:nvPr>
        </p:nvGraphicFramePr>
        <p:xfrm>
          <a:off x="2654288" y="2190941"/>
          <a:ext cx="7669288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2886">
                  <a:extLst>
                    <a:ext uri="{9D8B030D-6E8A-4147-A177-3AD203B41FA5}">
                      <a16:colId xmlns:a16="http://schemas.microsoft.com/office/drawing/2014/main" xmlns="" val="3153654658"/>
                    </a:ext>
                  </a:extLst>
                </a:gridCol>
                <a:gridCol w="3321761">
                  <a:extLst>
                    <a:ext uri="{9D8B030D-6E8A-4147-A177-3AD203B41FA5}">
                      <a16:colId xmlns:a16="http://schemas.microsoft.com/office/drawing/2014/main" xmlns="" val="582406431"/>
                    </a:ext>
                  </a:extLst>
                </a:gridCol>
                <a:gridCol w="1364641">
                  <a:extLst>
                    <a:ext uri="{9D8B030D-6E8A-4147-A177-3AD203B41FA5}">
                      <a16:colId xmlns:a16="http://schemas.microsoft.com/office/drawing/2014/main" xmlns="" val="3522344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sk-SK" dirty="0"/>
                        <a:t>Názov cieľa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Ukazovateľ cieľa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/>
                        <a:t>Výsledok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65545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1600" b="1" dirty="0"/>
                        <a:t>Zvýšenie kvality, štandardu a dostupnosti elektronických služieb pre občanov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Podiel dodatočných elektronických služieb pre občanov, ktoré je možné riešiť mobilnou aplikáciou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1600" dirty="0"/>
                        <a:t>20%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17939067"/>
                  </a:ext>
                </a:extLst>
              </a:tr>
              <a:tr h="447611">
                <a:tc>
                  <a:txBody>
                    <a:bodyPr/>
                    <a:lstStyle/>
                    <a:p>
                      <a:r>
                        <a:rPr lang="sk-SK" sz="1600" b="1" dirty="0"/>
                        <a:t>Zabezpečenie digitálnej zručnosti a inklúzie znevýhodnených jednotlivcov do digitálneho trhu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k-SK" sz="16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Zvýšenie používania elektronických služieb znevýhodnenými skupinami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1600" dirty="0"/>
                        <a:t>35%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02355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1" dirty="0"/>
                        <a:t>Zvýšenie kvality, štandardu a dostupnosti elektronických služieb pre podnikateľov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Podiel dodatočných elektronických služieb pre podnikateľov, ktoré je možné riešiť mobilnou aplikáciou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1600" dirty="0"/>
                        <a:t>40%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40810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k-SK" sz="1600" b="1" dirty="0"/>
                        <a:t>Zlepšenie dostupnosti údajov VS vo forme otvorených údajov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k-SK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Podiel informačných systémov verejnej správy, ktoré poskytujú otvorené API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1600" dirty="0"/>
                        <a:t>99,9%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829818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8016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/>
          </p:cNvSpPr>
          <p:nvPr/>
        </p:nvSpPr>
        <p:spPr bwMode="auto">
          <a:xfrm>
            <a:off x="2064268" y="1487250"/>
            <a:ext cx="180783" cy="1399775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4098D4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0332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4098D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4" name="TextBox 226"/>
          <p:cNvSpPr txBox="1"/>
          <p:nvPr/>
        </p:nvSpPr>
        <p:spPr>
          <a:xfrm>
            <a:off x="460834" y="2403048"/>
            <a:ext cx="1176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Organizácia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5" name="Freeform 101"/>
          <p:cNvSpPr>
            <a:spLocks noEditPoints="1"/>
          </p:cNvSpPr>
          <p:nvPr/>
        </p:nvSpPr>
        <p:spPr bwMode="auto">
          <a:xfrm>
            <a:off x="6808561" y="1897035"/>
            <a:ext cx="441515" cy="433701"/>
          </a:xfrm>
          <a:custGeom>
            <a:avLst/>
            <a:gdLst>
              <a:gd name="T0" fmla="*/ 61 w 61"/>
              <a:gd name="T1" fmla="*/ 4 h 60"/>
              <a:gd name="T2" fmla="*/ 57 w 61"/>
              <a:gd name="T3" fmla="*/ 0 h 60"/>
              <a:gd name="T4" fmla="*/ 47 w 61"/>
              <a:gd name="T5" fmla="*/ 11 h 60"/>
              <a:gd name="T6" fmla="*/ 28 w 61"/>
              <a:gd name="T7" fmla="*/ 4 h 60"/>
              <a:gd name="T8" fmla="*/ 0 w 61"/>
              <a:gd name="T9" fmla="*/ 32 h 60"/>
              <a:gd name="T10" fmla="*/ 28 w 61"/>
              <a:gd name="T11" fmla="*/ 60 h 60"/>
              <a:gd name="T12" fmla="*/ 56 w 61"/>
              <a:gd name="T13" fmla="*/ 32 h 60"/>
              <a:gd name="T14" fmla="*/ 51 w 61"/>
              <a:gd name="T15" fmla="*/ 17 h 60"/>
              <a:gd name="T16" fmla="*/ 61 w 61"/>
              <a:gd name="T17" fmla="*/ 4 h 60"/>
              <a:gd name="T18" fmla="*/ 52 w 61"/>
              <a:gd name="T19" fmla="*/ 32 h 60"/>
              <a:gd name="T20" fmla="*/ 28 w 61"/>
              <a:gd name="T21" fmla="*/ 56 h 60"/>
              <a:gd name="T22" fmla="*/ 4 w 61"/>
              <a:gd name="T23" fmla="*/ 32 h 60"/>
              <a:gd name="T24" fmla="*/ 28 w 61"/>
              <a:gd name="T25" fmla="*/ 8 h 60"/>
              <a:gd name="T26" fmla="*/ 44 w 61"/>
              <a:gd name="T27" fmla="*/ 14 h 60"/>
              <a:gd name="T28" fmla="*/ 27 w 61"/>
              <a:gd name="T29" fmla="*/ 34 h 60"/>
              <a:gd name="T30" fmla="*/ 14 w 61"/>
              <a:gd name="T31" fmla="*/ 21 h 60"/>
              <a:gd name="T32" fmla="*/ 10 w 61"/>
              <a:gd name="T33" fmla="*/ 30 h 60"/>
              <a:gd name="T34" fmla="*/ 23 w 61"/>
              <a:gd name="T35" fmla="*/ 45 h 60"/>
              <a:gd name="T36" fmla="*/ 26 w 61"/>
              <a:gd name="T37" fmla="*/ 49 h 60"/>
              <a:gd name="T38" fmla="*/ 29 w 61"/>
              <a:gd name="T39" fmla="*/ 45 h 60"/>
              <a:gd name="T40" fmla="*/ 49 w 61"/>
              <a:gd name="T41" fmla="*/ 20 h 60"/>
              <a:gd name="T42" fmla="*/ 52 w 61"/>
              <a:gd name="T43" fmla="*/ 3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" h="60">
                <a:moveTo>
                  <a:pt x="61" y="4"/>
                </a:moveTo>
                <a:cubicBezTo>
                  <a:pt x="57" y="0"/>
                  <a:pt x="57" y="0"/>
                  <a:pt x="57" y="0"/>
                </a:cubicBezTo>
                <a:cubicBezTo>
                  <a:pt x="47" y="11"/>
                  <a:pt x="47" y="11"/>
                  <a:pt x="47" y="11"/>
                </a:cubicBezTo>
                <a:cubicBezTo>
                  <a:pt x="42" y="7"/>
                  <a:pt x="35" y="4"/>
                  <a:pt x="28" y="4"/>
                </a:cubicBezTo>
                <a:cubicBezTo>
                  <a:pt x="12" y="4"/>
                  <a:pt x="0" y="16"/>
                  <a:pt x="0" y="32"/>
                </a:cubicBezTo>
                <a:cubicBezTo>
                  <a:pt x="0" y="47"/>
                  <a:pt x="12" y="60"/>
                  <a:pt x="28" y="60"/>
                </a:cubicBezTo>
                <a:cubicBezTo>
                  <a:pt x="43" y="60"/>
                  <a:pt x="56" y="47"/>
                  <a:pt x="56" y="32"/>
                </a:cubicBezTo>
                <a:cubicBezTo>
                  <a:pt x="56" y="26"/>
                  <a:pt x="54" y="21"/>
                  <a:pt x="51" y="17"/>
                </a:cubicBezTo>
                <a:lnTo>
                  <a:pt x="61" y="4"/>
                </a:lnTo>
                <a:close/>
                <a:moveTo>
                  <a:pt x="52" y="32"/>
                </a:moveTo>
                <a:cubicBezTo>
                  <a:pt x="52" y="45"/>
                  <a:pt x="41" y="56"/>
                  <a:pt x="28" y="56"/>
                </a:cubicBezTo>
                <a:cubicBezTo>
                  <a:pt x="14" y="56"/>
                  <a:pt x="4" y="45"/>
                  <a:pt x="4" y="32"/>
                </a:cubicBezTo>
                <a:cubicBezTo>
                  <a:pt x="4" y="19"/>
                  <a:pt x="14" y="8"/>
                  <a:pt x="28" y="8"/>
                </a:cubicBezTo>
                <a:cubicBezTo>
                  <a:pt x="34" y="8"/>
                  <a:pt x="40" y="10"/>
                  <a:pt x="44" y="14"/>
                </a:cubicBezTo>
                <a:cubicBezTo>
                  <a:pt x="27" y="34"/>
                  <a:pt x="27" y="34"/>
                  <a:pt x="27" y="34"/>
                </a:cubicBezTo>
                <a:cubicBezTo>
                  <a:pt x="14" y="21"/>
                  <a:pt x="14" y="21"/>
                  <a:pt x="14" y="21"/>
                </a:cubicBezTo>
                <a:cubicBezTo>
                  <a:pt x="10" y="30"/>
                  <a:pt x="10" y="30"/>
                  <a:pt x="10" y="30"/>
                </a:cubicBezTo>
                <a:cubicBezTo>
                  <a:pt x="23" y="45"/>
                  <a:pt x="23" y="45"/>
                  <a:pt x="23" y="45"/>
                </a:cubicBezTo>
                <a:cubicBezTo>
                  <a:pt x="26" y="49"/>
                  <a:pt x="26" y="49"/>
                  <a:pt x="26" y="49"/>
                </a:cubicBezTo>
                <a:cubicBezTo>
                  <a:pt x="29" y="45"/>
                  <a:pt x="29" y="45"/>
                  <a:pt x="29" y="45"/>
                </a:cubicBezTo>
                <a:cubicBezTo>
                  <a:pt x="49" y="20"/>
                  <a:pt x="49" y="20"/>
                  <a:pt x="49" y="20"/>
                </a:cubicBezTo>
                <a:cubicBezTo>
                  <a:pt x="51" y="24"/>
                  <a:pt x="52" y="28"/>
                  <a:pt x="52" y="3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35" name="Freeform 5"/>
          <p:cNvSpPr>
            <a:spLocks noEditPoints="1"/>
          </p:cNvSpPr>
          <p:nvPr/>
        </p:nvSpPr>
        <p:spPr bwMode="auto">
          <a:xfrm>
            <a:off x="833080" y="1882558"/>
            <a:ext cx="479074" cy="478849"/>
          </a:xfrm>
          <a:custGeom>
            <a:avLst/>
            <a:gdLst>
              <a:gd name="T0" fmla="*/ 1726 w 2124"/>
              <a:gd name="T1" fmla="*/ 1327 h 2123"/>
              <a:gd name="T2" fmla="*/ 1726 w 2124"/>
              <a:gd name="T3" fmla="*/ 929 h 2123"/>
              <a:gd name="T4" fmla="*/ 1195 w 2124"/>
              <a:gd name="T5" fmla="*/ 929 h 2123"/>
              <a:gd name="T6" fmla="*/ 1195 w 2124"/>
              <a:gd name="T7" fmla="*/ 796 h 2123"/>
              <a:gd name="T8" fmla="*/ 1593 w 2124"/>
              <a:gd name="T9" fmla="*/ 796 h 2123"/>
              <a:gd name="T10" fmla="*/ 1593 w 2124"/>
              <a:gd name="T11" fmla="*/ 0 h 2123"/>
              <a:gd name="T12" fmla="*/ 664 w 2124"/>
              <a:gd name="T13" fmla="*/ 0 h 2123"/>
              <a:gd name="T14" fmla="*/ 664 w 2124"/>
              <a:gd name="T15" fmla="*/ 796 h 2123"/>
              <a:gd name="T16" fmla="*/ 1062 w 2124"/>
              <a:gd name="T17" fmla="*/ 796 h 2123"/>
              <a:gd name="T18" fmla="*/ 1062 w 2124"/>
              <a:gd name="T19" fmla="*/ 929 h 2123"/>
              <a:gd name="T20" fmla="*/ 399 w 2124"/>
              <a:gd name="T21" fmla="*/ 929 h 2123"/>
              <a:gd name="T22" fmla="*/ 399 w 2124"/>
              <a:gd name="T23" fmla="*/ 1327 h 2123"/>
              <a:gd name="T24" fmla="*/ 0 w 2124"/>
              <a:gd name="T25" fmla="*/ 1327 h 2123"/>
              <a:gd name="T26" fmla="*/ 0 w 2124"/>
              <a:gd name="T27" fmla="*/ 2123 h 2123"/>
              <a:gd name="T28" fmla="*/ 930 w 2124"/>
              <a:gd name="T29" fmla="*/ 2123 h 2123"/>
              <a:gd name="T30" fmla="*/ 930 w 2124"/>
              <a:gd name="T31" fmla="*/ 1327 h 2123"/>
              <a:gd name="T32" fmla="*/ 531 w 2124"/>
              <a:gd name="T33" fmla="*/ 1327 h 2123"/>
              <a:gd name="T34" fmla="*/ 531 w 2124"/>
              <a:gd name="T35" fmla="*/ 1061 h 2123"/>
              <a:gd name="T36" fmla="*/ 1593 w 2124"/>
              <a:gd name="T37" fmla="*/ 1061 h 2123"/>
              <a:gd name="T38" fmla="*/ 1593 w 2124"/>
              <a:gd name="T39" fmla="*/ 1327 h 2123"/>
              <a:gd name="T40" fmla="*/ 1195 w 2124"/>
              <a:gd name="T41" fmla="*/ 1327 h 2123"/>
              <a:gd name="T42" fmla="*/ 1195 w 2124"/>
              <a:gd name="T43" fmla="*/ 2123 h 2123"/>
              <a:gd name="T44" fmla="*/ 2124 w 2124"/>
              <a:gd name="T45" fmla="*/ 2123 h 2123"/>
              <a:gd name="T46" fmla="*/ 2124 w 2124"/>
              <a:gd name="T47" fmla="*/ 1327 h 2123"/>
              <a:gd name="T48" fmla="*/ 1726 w 2124"/>
              <a:gd name="T49" fmla="*/ 1327 h 2123"/>
              <a:gd name="T50" fmla="*/ 797 w 2124"/>
              <a:gd name="T51" fmla="*/ 1460 h 2123"/>
              <a:gd name="T52" fmla="*/ 797 w 2124"/>
              <a:gd name="T53" fmla="*/ 1592 h 2123"/>
              <a:gd name="T54" fmla="*/ 133 w 2124"/>
              <a:gd name="T55" fmla="*/ 1592 h 2123"/>
              <a:gd name="T56" fmla="*/ 133 w 2124"/>
              <a:gd name="T57" fmla="*/ 1460 h 2123"/>
              <a:gd name="T58" fmla="*/ 797 w 2124"/>
              <a:gd name="T59" fmla="*/ 1460 h 2123"/>
              <a:gd name="T60" fmla="*/ 797 w 2124"/>
              <a:gd name="T61" fmla="*/ 265 h 2123"/>
              <a:gd name="T62" fmla="*/ 797 w 2124"/>
              <a:gd name="T63" fmla="*/ 132 h 2123"/>
              <a:gd name="T64" fmla="*/ 1460 w 2124"/>
              <a:gd name="T65" fmla="*/ 132 h 2123"/>
              <a:gd name="T66" fmla="*/ 1460 w 2124"/>
              <a:gd name="T67" fmla="*/ 265 h 2123"/>
              <a:gd name="T68" fmla="*/ 797 w 2124"/>
              <a:gd name="T69" fmla="*/ 265 h 2123"/>
              <a:gd name="T70" fmla="*/ 1991 w 2124"/>
              <a:gd name="T71" fmla="*/ 1592 h 2123"/>
              <a:gd name="T72" fmla="*/ 1328 w 2124"/>
              <a:gd name="T73" fmla="*/ 1592 h 2123"/>
              <a:gd name="T74" fmla="*/ 1328 w 2124"/>
              <a:gd name="T75" fmla="*/ 1460 h 2123"/>
              <a:gd name="T76" fmla="*/ 1991 w 2124"/>
              <a:gd name="T77" fmla="*/ 1460 h 2123"/>
              <a:gd name="T78" fmla="*/ 1991 w 2124"/>
              <a:gd name="T79" fmla="*/ 1592 h 2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24" h="2123">
                <a:moveTo>
                  <a:pt x="1726" y="1327"/>
                </a:moveTo>
                <a:lnTo>
                  <a:pt x="1726" y="929"/>
                </a:lnTo>
                <a:lnTo>
                  <a:pt x="1195" y="929"/>
                </a:lnTo>
                <a:lnTo>
                  <a:pt x="1195" y="796"/>
                </a:lnTo>
                <a:lnTo>
                  <a:pt x="1593" y="796"/>
                </a:lnTo>
                <a:lnTo>
                  <a:pt x="1593" y="0"/>
                </a:lnTo>
                <a:lnTo>
                  <a:pt x="664" y="0"/>
                </a:lnTo>
                <a:lnTo>
                  <a:pt x="664" y="796"/>
                </a:lnTo>
                <a:lnTo>
                  <a:pt x="1062" y="796"/>
                </a:lnTo>
                <a:lnTo>
                  <a:pt x="1062" y="929"/>
                </a:lnTo>
                <a:lnTo>
                  <a:pt x="399" y="929"/>
                </a:lnTo>
                <a:lnTo>
                  <a:pt x="399" y="1327"/>
                </a:lnTo>
                <a:lnTo>
                  <a:pt x="0" y="1327"/>
                </a:lnTo>
                <a:lnTo>
                  <a:pt x="0" y="2123"/>
                </a:lnTo>
                <a:lnTo>
                  <a:pt x="930" y="2123"/>
                </a:lnTo>
                <a:lnTo>
                  <a:pt x="930" y="1327"/>
                </a:lnTo>
                <a:lnTo>
                  <a:pt x="531" y="1327"/>
                </a:lnTo>
                <a:lnTo>
                  <a:pt x="531" y="1061"/>
                </a:lnTo>
                <a:lnTo>
                  <a:pt x="1593" y="1061"/>
                </a:lnTo>
                <a:lnTo>
                  <a:pt x="1593" y="1327"/>
                </a:lnTo>
                <a:lnTo>
                  <a:pt x="1195" y="1327"/>
                </a:lnTo>
                <a:lnTo>
                  <a:pt x="1195" y="2123"/>
                </a:lnTo>
                <a:lnTo>
                  <a:pt x="2124" y="2123"/>
                </a:lnTo>
                <a:lnTo>
                  <a:pt x="2124" y="1327"/>
                </a:lnTo>
                <a:lnTo>
                  <a:pt x="1726" y="1327"/>
                </a:lnTo>
                <a:close/>
                <a:moveTo>
                  <a:pt x="797" y="1460"/>
                </a:moveTo>
                <a:lnTo>
                  <a:pt x="797" y="1592"/>
                </a:lnTo>
                <a:lnTo>
                  <a:pt x="133" y="1592"/>
                </a:lnTo>
                <a:lnTo>
                  <a:pt x="133" y="1460"/>
                </a:lnTo>
                <a:lnTo>
                  <a:pt x="797" y="1460"/>
                </a:lnTo>
                <a:close/>
                <a:moveTo>
                  <a:pt x="797" y="265"/>
                </a:moveTo>
                <a:lnTo>
                  <a:pt x="797" y="132"/>
                </a:lnTo>
                <a:lnTo>
                  <a:pt x="1460" y="132"/>
                </a:lnTo>
                <a:lnTo>
                  <a:pt x="1460" y="265"/>
                </a:lnTo>
                <a:lnTo>
                  <a:pt x="797" y="265"/>
                </a:lnTo>
                <a:close/>
                <a:moveTo>
                  <a:pt x="1991" y="1592"/>
                </a:moveTo>
                <a:lnTo>
                  <a:pt x="1328" y="1592"/>
                </a:lnTo>
                <a:lnTo>
                  <a:pt x="1328" y="1460"/>
                </a:lnTo>
                <a:lnTo>
                  <a:pt x="1991" y="1460"/>
                </a:lnTo>
                <a:lnTo>
                  <a:pt x="1991" y="15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id-ID"/>
          </a:p>
        </p:txBody>
      </p:sp>
      <p:sp>
        <p:nvSpPr>
          <p:cNvPr id="147" name="Nadpis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8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SP: Multikanálový prístup</a:t>
            </a:r>
            <a:endParaRPr lang="sk-SK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8" name="Obrázo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5297" y="57330"/>
            <a:ext cx="2926270" cy="929260"/>
          </a:xfrm>
          <a:prstGeom prst="rect">
            <a:avLst/>
          </a:prstGeom>
        </p:spPr>
      </p:pic>
      <p:sp>
        <p:nvSpPr>
          <p:cNvPr id="150" name="TextBox 149"/>
          <p:cNvSpPr txBox="1"/>
          <p:nvPr/>
        </p:nvSpPr>
        <p:spPr>
          <a:xfrm>
            <a:off x="2551176" y="1487250"/>
            <a:ext cx="87233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Zoznam organizácií, ktoré budú dotknuté realizáciou strategickej priority:</a:t>
            </a:r>
          </a:p>
          <a:p>
            <a:pPr algn="just"/>
            <a:endParaRPr lang="sk-SK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Úrad podpredsedu vlády pre investície a informatizáciu 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gestor témy.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Úrad vlády SR 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správca ÚPVS a vybraných spoločných modulov a Ústredného kontaktného centra.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Národná agentúra pre sieťové a elektronické služby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– prevádzkovateľ ÚPVS a vybraných spoločných modulov a Ústredného kontaktného centra.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Ministerstvo financií SR (po delimitácii ÚPVII)  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správca IS IOM.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Ministerstvo vnútra SR 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prevádzkuje Klientske centrá.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Orgány verejnej moci 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– prevádzkujú špecializované portály a pracoviská OVM. Jednotlivé OVM sú v súlade so zákonom č. 305/2013 (Zákon o </a:t>
            </a:r>
            <a:r>
              <a:rPr lang="sk-SK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eGovernmente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povinné sprístupniť elektronické služby na prístupových miestach a vytvoriť a </a:t>
            </a:r>
            <a:r>
              <a:rPr lang="sk-SK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vypublikovať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v Module elektronických formulárov  elektronické formuláre, ktoré sú viazané k danej službe.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sk-SK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Nové role:</a:t>
            </a:r>
          </a:p>
          <a:p>
            <a:pPr marL="285750" indent="-285750" algn="just">
              <a:buFont typeface="Wingdings" charset="2"/>
              <a:buChar char="§"/>
            </a:pP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Centrálne</a:t>
            </a:r>
          </a:p>
          <a:p>
            <a:pPr marL="742950" lvl="1" indent="-285750" algn="just">
              <a:buFont typeface="Wingdings" charset="2"/>
              <a:buChar char="§"/>
            </a:pP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Gestor digitálneho Front Office VS SR</a:t>
            </a:r>
          </a:p>
          <a:p>
            <a:pPr marL="742950" lvl="1" indent="-285750" algn="just">
              <a:buFont typeface="Wingdings" charset="2"/>
              <a:buChar char="§"/>
            </a:pP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Integračná kancelária VS SR</a:t>
            </a:r>
          </a:p>
          <a:p>
            <a:pPr marL="1200150" lvl="2" indent="-285750" algn="just">
              <a:buFont typeface="Wingdings" charset="2"/>
              <a:buChar char="§"/>
            </a:pP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Rola Gestor Front-Office integrácie</a:t>
            </a:r>
          </a:p>
          <a:p>
            <a:pPr marL="1200150" lvl="2" indent="-285750" algn="just">
              <a:buFont typeface="Wingdings" charset="2"/>
              <a:buChar char="§"/>
            </a:pP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Rola Gestor </a:t>
            </a:r>
            <a:r>
              <a:rPr lang="sk-SK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Open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API</a:t>
            </a:r>
          </a:p>
          <a:p>
            <a:pPr marL="285750" indent="-285750" algn="just">
              <a:buFont typeface="Wingdings" charset="2"/>
              <a:buChar char="§"/>
            </a:pP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Rezort</a:t>
            </a:r>
          </a:p>
          <a:p>
            <a:pPr marL="742950" lvl="1" indent="-285750" algn="just">
              <a:buFont typeface="Wingdings" charset="2"/>
              <a:buChar char="§"/>
            </a:pP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Architekt </a:t>
            </a:r>
            <a:r>
              <a:rPr lang="sk-SK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multikanálového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Front-</a:t>
            </a:r>
            <a:r>
              <a:rPr lang="sk-SK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Officu</a:t>
            </a:r>
            <a:r>
              <a:rPr lang="sk-SK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 rámci rezortnej AK</a:t>
            </a:r>
          </a:p>
        </p:txBody>
      </p:sp>
    </p:spTree>
    <p:extLst>
      <p:ext uri="{BB962C8B-B14F-4D97-AF65-F5344CB8AC3E}">
        <p14:creationId xmlns:p14="http://schemas.microsoft.com/office/powerpoint/2010/main" val="62494532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LLTRANSPARENCY" val="0"/>
  <p:tag name="LINETRANSPARENCY" val="0"/>
  <p:tag name="FONTCOL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LLTRANSPARENCY" val="0"/>
  <p:tag name="LINETRANSPARENCY" val="0"/>
  <p:tag name="FONTCOL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LLTRANSPARENCY" val="0"/>
  <p:tag name="LINETRANSPARENCY" val="0"/>
  <p:tag name="FONTCOL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LLTRANSPARENCY" val="0"/>
  <p:tag name="LINETRANSPARENCY" val="0"/>
  <p:tag name="FONTCOL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LLTRANSPARENCY" val="0"/>
  <p:tag name="LINETRANSPARENCY" val="0"/>
  <p:tag name="FONTCOL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LLTRANSPARENCY" val="0"/>
  <p:tag name="LINETRANSPARENCY" val="0"/>
  <p:tag name="FONTCOL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LLTRANSPARENCY" val="0"/>
  <p:tag name="LINETRANSPARENCY" val="0"/>
  <p:tag name="FONTCOL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LLTRANSPARENCY" val="0"/>
  <p:tag name="LINETRANSPARENCY" val="0"/>
  <p:tag name="FONTCOLOR" val="0"/>
</p:tagLst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0F16249E6FE61498BFB51A825EE2971" ma:contentTypeVersion="1" ma:contentTypeDescription="Umožňuje vytvoriť nový dokument." ma:contentTypeScope="" ma:versionID="94497ba36c9a1f669a6ba779774874f4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CTYWSUCD3UHA-141091253-109</_dlc_DocId>
    <_dlc_DocIdUrl xmlns="af457a4c-de28-4d38-bda9-e56a61b168cd">
      <Url>https://sp.vicepremier.gov.sk/lepsie-sluzby/_layouts/15/DocIdRedir.aspx?ID=CTYWSUCD3UHA-141091253-109</Url>
      <Description>CTYWSUCD3UHA-141091253-109</Description>
    </_dlc_DocIdUrl>
  </documentManagement>
</p:properties>
</file>

<file path=customXml/itemProps1.xml><?xml version="1.0" encoding="utf-8"?>
<ds:datastoreItem xmlns:ds="http://schemas.openxmlformats.org/officeDocument/2006/customXml" ds:itemID="{72B591D0-0DFB-45BE-9D7C-03420D392453}"/>
</file>

<file path=customXml/itemProps2.xml><?xml version="1.0" encoding="utf-8"?>
<ds:datastoreItem xmlns:ds="http://schemas.openxmlformats.org/officeDocument/2006/customXml" ds:itemID="{0AA47CDD-91A1-470C-8A3A-98C5520E6F5E}"/>
</file>

<file path=customXml/itemProps3.xml><?xml version="1.0" encoding="utf-8"?>
<ds:datastoreItem xmlns:ds="http://schemas.openxmlformats.org/officeDocument/2006/customXml" ds:itemID="{AE787629-FC21-4F82-AD74-9AFDE4BDBB5F}"/>
</file>

<file path=customXml/itemProps4.xml><?xml version="1.0" encoding="utf-8"?>
<ds:datastoreItem xmlns:ds="http://schemas.openxmlformats.org/officeDocument/2006/customXml" ds:itemID="{A2BC4902-9E23-440F-96C0-71B7C368A546}"/>
</file>

<file path=docProps/app.xml><?xml version="1.0" encoding="utf-8"?>
<Properties xmlns="http://schemas.openxmlformats.org/officeDocument/2006/extended-properties" xmlns:vt="http://schemas.openxmlformats.org/officeDocument/2006/docPropsVTypes">
  <TotalTime>1124</TotalTime>
  <Words>2215</Words>
  <Application>Microsoft Macintosh PowerPoint</Application>
  <PresentationFormat>Widescreen</PresentationFormat>
  <Paragraphs>362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 Narrow</vt:lpstr>
      <vt:lpstr>Calibri</vt:lpstr>
      <vt:lpstr>Calibri Light</vt:lpstr>
      <vt:lpstr>Courier New</vt:lpstr>
      <vt:lpstr>Open Sans</vt:lpstr>
      <vt:lpstr>Symbol</vt:lpstr>
      <vt:lpstr>Wingdings</vt:lpstr>
      <vt:lpstr>Arial</vt:lpstr>
      <vt:lpstr>Motív Office</vt:lpstr>
      <vt:lpstr>SP: Multikanálový prístup a SP: Integrácia a orchestrácia</vt:lpstr>
      <vt:lpstr>PowerPoint Presentation</vt:lpstr>
      <vt:lpstr>PowerPoint Presentation</vt:lpstr>
      <vt:lpstr>PowerPoint Presentation</vt:lpstr>
      <vt:lpstr>Cesta klienta pre rozpracovanie Lepších služieb VS SR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SP: Integrácia a orchestrácia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Ďakujem za pozornosť!</vt:lpstr>
    </vt:vector>
  </TitlesOfParts>
  <Company>Ministerstvo financií SR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Informačný systém Integrovaných obslužných miest  Informačný systém Centrálnej správy referenčných údajov  Metainformačný systém verejnej správy</dc:title>
  <dc:creator>Gajda Tibor</dc:creator>
  <cp:lastModifiedBy>Tomáš Revaj</cp:lastModifiedBy>
  <cp:revision>95</cp:revision>
  <cp:lastPrinted>2016-10-05T11:20:04Z</cp:lastPrinted>
  <dcterms:created xsi:type="dcterms:W3CDTF">2016-10-05T10:13:36Z</dcterms:created>
  <dcterms:modified xsi:type="dcterms:W3CDTF">2017-04-04T09:44:31Z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0x01010060F16249E6FE61498BFB51A825EE2971</vt:lpwstr>
  </property>
  <property fmtid="{D5CDD505-2E9C-101B-9397-08002B2CF9AE}" pid="3" name="_dlc_DocIdItemGuid">
    <vt:lpwstr>7bb0c538-44c2-4520-a498-64f5ea58945e</vt:lpwstr>
  </property>
</Properties>
</file>