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69" r:id="rId2"/>
    <p:sldId id="476" r:id="rId3"/>
    <p:sldId id="481" r:id="rId4"/>
    <p:sldId id="478" r:id="rId5"/>
    <p:sldId id="486" r:id="rId6"/>
    <p:sldId id="487" r:id="rId7"/>
    <p:sldId id="488" r:id="rId8"/>
    <p:sldId id="489" r:id="rId9"/>
    <p:sldId id="490" r:id="rId10"/>
    <p:sldId id="491" r:id="rId11"/>
    <p:sldId id="492" r:id="rId12"/>
    <p:sldId id="482" r:id="rId13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er" initials="" lastIdx="1" clrIdx="0"/>
  <p:cmAuthor id="1" name="pavol bandura" initials="pb" lastIdx="3" clrIdx="1">
    <p:extLst/>
  </p:cmAuthor>
  <p:cmAuthor id="2" name="Toshiba" initials="T" lastIdx="8" clrIdx="2">
    <p:extLst>
      <p:ext uri="{19B8F6BF-5375-455C-9EA6-DF929625EA0E}">
        <p15:presenceInfo xmlns:p15="http://schemas.microsoft.com/office/powerpoint/2012/main" userId="Toshib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DEEBF7"/>
    <a:srgbClr val="D2DEEF"/>
    <a:srgbClr val="FF0000"/>
    <a:srgbClr val="FFC000"/>
    <a:srgbClr val="92D050"/>
    <a:srgbClr val="E7F0F9"/>
    <a:srgbClr val="DCE6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redný štýl 2 - zvýrazneni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redný štýl 2 - zvýrazneni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Stredný štýl 3 - zvýraznenie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Stredný štýl 3 - zvýrazneni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5" autoAdjust="0"/>
    <p:restoredTop sz="93475" autoAdjust="0"/>
  </p:normalViewPr>
  <p:slideViewPr>
    <p:cSldViewPr snapToGrid="0">
      <p:cViewPr varScale="1">
        <p:scale>
          <a:sx n="66" d="100"/>
          <a:sy n="66" d="100"/>
        </p:scale>
        <p:origin x="785" y="19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23" Type="http://schemas.openxmlformats.org/officeDocument/2006/relationships/customXml" Target="../customXml/item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7054A-45AE-D24A-A253-18ADBD2E3D60}" type="datetimeFigureOut">
              <a:rPr lang="en-US" smtClean="0"/>
              <a:t>3/27/2018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Click to edit Master text styles</a:t>
            </a:r>
          </a:p>
          <a:p>
            <a:pPr lvl="1"/>
            <a:r>
              <a:rPr lang="sk-SK"/>
              <a:t>Second level</a:t>
            </a:r>
          </a:p>
          <a:p>
            <a:pPr lvl="2"/>
            <a:r>
              <a:rPr lang="sk-SK"/>
              <a:t>Third level</a:t>
            </a:r>
          </a:p>
          <a:p>
            <a:pPr lvl="3"/>
            <a:r>
              <a:rPr lang="sk-SK"/>
              <a:t>Fourth level</a:t>
            </a:r>
          </a:p>
          <a:p>
            <a:pPr lvl="4"/>
            <a:r>
              <a:rPr lang="sk-SK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B11C9-AEA2-FA4C-A039-ED9DBBCA7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2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59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447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9945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sk-SK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3324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24089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60075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91600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97804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345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8680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6560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55717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BBCFC-507C-446A-9176-1BC3D334BAC6}" type="datetimeFigureOut">
              <a:rPr lang="sk-SK" smtClean="0"/>
              <a:t>27. 3. 2018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6F04D-0892-481A-B268-A22E9109CCFB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4150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inv.sk/?np-optimalizacia-procesov-vo-verejnej-sprave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ĺžnik 6"/>
          <p:cNvSpPr/>
          <p:nvPr/>
        </p:nvSpPr>
        <p:spPr>
          <a:xfrm>
            <a:off x="5446643" y="0"/>
            <a:ext cx="45719" cy="314076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8" name="Obdĺžnik 7"/>
          <p:cNvSpPr/>
          <p:nvPr/>
        </p:nvSpPr>
        <p:spPr>
          <a:xfrm>
            <a:off x="5446643" y="3140765"/>
            <a:ext cx="45719" cy="93427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9" name="Obdĺžnik 8"/>
          <p:cNvSpPr/>
          <p:nvPr/>
        </p:nvSpPr>
        <p:spPr>
          <a:xfrm>
            <a:off x="5446643" y="3965713"/>
            <a:ext cx="45719" cy="289228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0" name="BlokTextu 9"/>
          <p:cNvSpPr txBox="1"/>
          <p:nvPr/>
        </p:nvSpPr>
        <p:spPr>
          <a:xfrm>
            <a:off x="6132477" y="2252795"/>
            <a:ext cx="52922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4000" dirty="0">
                <a:solidFill>
                  <a:schemeClr val="accent5">
                    <a:lumMod val="75000"/>
                  </a:schemeClr>
                </a:solidFill>
              </a:rPr>
              <a:t>Predstavenie návrhu </a:t>
            </a:r>
          </a:p>
          <a:p>
            <a:r>
              <a:rPr lang="sk-SK" sz="4000" dirty="0">
                <a:solidFill>
                  <a:schemeClr val="accent5">
                    <a:lumMod val="75000"/>
                  </a:schemeClr>
                </a:solidFill>
              </a:rPr>
              <a:t>DV Malé zlepšenie </a:t>
            </a:r>
            <a:r>
              <a:rPr lang="sk-SK" sz="4000" dirty="0" err="1">
                <a:solidFill>
                  <a:schemeClr val="accent5">
                    <a:lumMod val="75000"/>
                  </a:schemeClr>
                </a:solidFill>
              </a:rPr>
              <a:t>eGov</a:t>
            </a:r>
            <a:r>
              <a:rPr lang="sk-SK" sz="4000" dirty="0">
                <a:solidFill>
                  <a:schemeClr val="accent5">
                    <a:lumMod val="75000"/>
                  </a:schemeClr>
                </a:solidFill>
              </a:rPr>
              <a:t> služieb</a:t>
            </a:r>
          </a:p>
          <a:p>
            <a:endParaRPr lang="sk-SK" sz="2400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sk-SK" sz="2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sk-SK" sz="2400" dirty="0">
                <a:solidFill>
                  <a:schemeClr val="accent5">
                    <a:lumMod val="75000"/>
                  </a:schemeClr>
                </a:solidFill>
              </a:rPr>
              <a:t>Stretnutie so zástupcami PS Lepšie služby</a:t>
            </a:r>
          </a:p>
        </p:txBody>
      </p:sp>
      <p:pic>
        <p:nvPicPr>
          <p:cNvPr id="3" name="Picture 2" descr="Snímka obrazovky 2017-02-13 o 0.09.5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600" y="2374937"/>
            <a:ext cx="1433068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75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ok 3">
            <a:extLst>
              <a:ext uri="{FF2B5EF4-FFF2-40B4-BE49-F238E27FC236}">
                <a16:creationId xmlns:a16="http://schemas.microsoft.com/office/drawing/2014/main" id="{B6A39FDC-A2C2-40C6-85BC-7E027627A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050" y="180198"/>
            <a:ext cx="5683250" cy="6239652"/>
          </a:xfrm>
          <a:prstGeom prst="rect">
            <a:avLst/>
          </a:prstGeom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6DF50D01-548A-4806-A992-F20DDEA8D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300" y="180198"/>
            <a:ext cx="5422900" cy="6463490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6996E864-4A47-440F-82DA-523515ED813E}"/>
              </a:ext>
            </a:extLst>
          </p:cNvPr>
          <p:cNvSpPr txBox="1"/>
          <p:nvPr/>
        </p:nvSpPr>
        <p:spPr>
          <a:xfrm>
            <a:off x="9334500" y="6464300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>
                <a:highlight>
                  <a:srgbClr val="00FFFF"/>
                </a:highlight>
              </a:rPr>
              <a:t>Návrh v pripomienkovaní</a:t>
            </a:r>
            <a:endParaRPr lang="en-US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572172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7BBD8B55-4DC9-44A5-BABB-D25F51CAC33C}"/>
              </a:ext>
            </a:extLst>
          </p:cNvPr>
          <p:cNvGraphicFramePr>
            <a:graphicFrameLocks noGrp="1"/>
          </p:cNvGraphicFramePr>
          <p:nvPr/>
        </p:nvGraphicFramePr>
        <p:xfrm>
          <a:off x="241300" y="121244"/>
          <a:ext cx="11696700" cy="6373677"/>
        </p:xfrm>
        <a:graphic>
          <a:graphicData uri="http://schemas.openxmlformats.org/drawingml/2006/table">
            <a:tbl>
              <a:tblPr/>
              <a:tblGrid>
                <a:gridCol w="1412592">
                  <a:extLst>
                    <a:ext uri="{9D8B030D-6E8A-4147-A177-3AD203B41FA5}">
                      <a16:colId xmlns:a16="http://schemas.microsoft.com/office/drawing/2014/main" val="2072303879"/>
                    </a:ext>
                  </a:extLst>
                </a:gridCol>
                <a:gridCol w="4081709">
                  <a:extLst>
                    <a:ext uri="{9D8B030D-6E8A-4147-A177-3AD203B41FA5}">
                      <a16:colId xmlns:a16="http://schemas.microsoft.com/office/drawing/2014/main" val="4104276062"/>
                    </a:ext>
                  </a:extLst>
                </a:gridCol>
                <a:gridCol w="1835805">
                  <a:extLst>
                    <a:ext uri="{9D8B030D-6E8A-4147-A177-3AD203B41FA5}">
                      <a16:colId xmlns:a16="http://schemas.microsoft.com/office/drawing/2014/main" val="2504042654"/>
                    </a:ext>
                  </a:extLst>
                </a:gridCol>
                <a:gridCol w="4366594">
                  <a:extLst>
                    <a:ext uri="{9D8B030D-6E8A-4147-A177-3AD203B41FA5}">
                      <a16:colId xmlns:a16="http://schemas.microsoft.com/office/drawing/2014/main" val="1099181413"/>
                    </a:ext>
                  </a:extLst>
                </a:gridCol>
              </a:tblGrid>
              <a:tr h="127084">
                <a:tc gridSpan="4">
                  <a:txBody>
                    <a:bodyPr/>
                    <a:lstStyle/>
                    <a:p>
                      <a:pPr rtl="0" fontAlgn="t"/>
                      <a:r>
                        <a:rPr lang="sk-SK" sz="1600" dirty="0">
                          <a:effectLst/>
                        </a:rPr>
                        <a:t>Hodnotiace kritériá (výber)</a:t>
                      </a:r>
                    </a:p>
                  </a:txBody>
                  <a:tcPr marL="53942" marR="53942" marT="26971" marB="26971">
                    <a:lnL>
                      <a:noFill/>
                    </a:lnL>
                    <a:lnT>
                      <a:noFill/>
                    </a:lnT>
                    <a:lnB w="6350" cap="flat" cmpd="sng" algn="ctr">
                      <a:solidFill>
                        <a:srgbClr val="704E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504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3942" marR="53942" marT="26971" marB="26971"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3942" marR="53942" marT="26971" marB="26971"/>
                </a:tc>
                <a:extLst>
                  <a:ext uri="{0D108BD9-81ED-4DB2-BD59-A6C34878D82A}">
                    <a16:rowId xmlns:a16="http://schemas.microsoft.com/office/drawing/2014/main" val="248544277"/>
                  </a:ext>
                </a:extLst>
              </a:tr>
              <a:tr h="802030">
                <a:tc rowSpan="3">
                  <a:txBody>
                    <a:bodyPr/>
                    <a:lstStyle/>
                    <a:p>
                      <a:pPr algn="just" rtl="0" fontAlgn="base"/>
                      <a:r>
                        <a:rPr lang="sk-SK" sz="1600" b="0" i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Vhodnosť navrhovaných aktivít projektu vo vzťahu k početnosti e-služieb  a využiteľnosti cieľovými skupinami  </a:t>
                      </a:r>
                      <a:endParaRPr lang="sk-SK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3942" marR="53942" marT="26971" marB="26971">
                    <a:lnL>
                      <a:noFill/>
                    </a:lnL>
                    <a:lnR w="6350" cap="flat" cmpd="sng" algn="ctr">
                      <a:solidFill>
                        <a:srgbClr val="D055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4E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055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 rtl="0" fontAlgn="base"/>
                      <a:r>
                        <a:rPr lang="sk-SK" sz="1600" b="0" i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 rámci hodnotiaceho kritéria sa posudzuje, ako realizácia navrhovaného projektu rieši identifikované potreby (problémy) cieľových skupín spomedzi občanov a podnikateľov. Početnosť je riadne a dostatočne preukázaná žiadateľom s uvedením zdroja (napr. META IS, výber z databázy a pod.)  </a:t>
                      </a:r>
                      <a:endParaRPr lang="sk-SK" sz="16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D055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05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D05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Bodované  </a:t>
                      </a:r>
                      <a:endParaRPr lang="sk-SK" sz="1600" b="0" i="0">
                        <a:effectLst/>
                      </a:endParaRPr>
                    </a:p>
                    <a:p>
                      <a:pPr algn="l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0 bodov </a:t>
                      </a:r>
                      <a:endParaRPr lang="sk-SK" sz="1600" b="0" i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705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06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D05E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sk-SK" sz="1600" b="0" i="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Projekt prispieva k riešeniu identifikovaných potrieb (problémov) cieľových skupín zlepšením služby s početnosťou do 5000 podaní ročne </a:t>
                      </a:r>
                      <a:endParaRPr lang="sk-SK" sz="16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506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05E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905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495900"/>
                  </a:ext>
                </a:extLst>
              </a:tr>
              <a:tr h="1166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5 bodov x počet služieb </a:t>
                      </a:r>
                      <a:endParaRPr lang="sk-SK" sz="1600" b="0" i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sk-SK" sz="1600" b="0" i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705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63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5E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065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Početnosť je riadne a dostatočne preukázaná žiadateľom, a tým projekt prispieva k riešeniu identifikovaných potrieb (problémov) cieľových skupín zlepšením služby s početnosťou od 5 001 do 50 000 podaní ročne </a:t>
                      </a:r>
                      <a:endParaRPr lang="sk-SK" sz="1600" b="0" i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3063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06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05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06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5051304"/>
                  </a:ext>
                </a:extLst>
              </a:tr>
              <a:tr h="8020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 dirty="0">
                          <a:effectLst/>
                          <a:latin typeface="Arial Narrow" panose="020B0606020202030204" pitchFamily="34" charset="0"/>
                        </a:rPr>
                        <a:t>10 bodov x počet služieb </a:t>
                      </a:r>
                      <a:endParaRPr lang="sk-SK" sz="1600" b="0" i="0" dirty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705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06B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065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06C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Projekt prispieva k riešeniu identifikovaných potrieb (problémov) cieľových skupín zlepšením služby s početnosťou od 50 001 podaní ročne </a:t>
                      </a:r>
                      <a:endParaRPr lang="sk-SK" sz="1600" b="0" i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106B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6F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06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08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916053"/>
                  </a:ext>
                </a:extLst>
              </a:tr>
              <a:tr h="482792">
                <a:tc rowSpan="4">
                  <a:txBody>
                    <a:bodyPr/>
                    <a:lstStyle/>
                    <a:p>
                      <a:pPr algn="just" rtl="0" fontAlgn="base"/>
                      <a:r>
                        <a:rPr lang="sk-SK" sz="1600" b="0" i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Podpora  e-služieb v rámci e-Government benchmarku  </a:t>
                      </a:r>
                      <a:endParaRPr lang="sk-SK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3942" marR="53942" marT="26971" marB="26971">
                    <a:lnL>
                      <a:noFill/>
                    </a:lnL>
                    <a:lnR w="6350" cap="flat" cmpd="sng" algn="ctr">
                      <a:solidFill>
                        <a:srgbClr val="7073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055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73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 rtl="0" fontAlgn="base"/>
                      <a:r>
                        <a:rPr lang="sk-SK" sz="1600" b="0" i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V rámci hodnotiaceho kritéria sa posudzuje, či a akou mierou realizácia navrhovaného projektu rieši e-služby zahrnuté v rámci e-Governnnet benchmarku a/ alebo v rámci 25 prioritných životných situácií (viď Akčný plán, link..) </a:t>
                      </a:r>
                      <a:endParaRPr lang="sk-SK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7073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07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59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07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Bodované  </a:t>
                      </a:r>
                      <a:endParaRPr lang="sk-SK" sz="1600" b="0" i="0">
                        <a:effectLst/>
                      </a:endParaRPr>
                    </a:p>
                    <a:p>
                      <a:pPr algn="l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0 </a:t>
                      </a:r>
                      <a:endParaRPr lang="sk-SK" sz="1600" b="0" i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507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07E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06C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07D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Projekt nerieši e-služby pre občana a podnikateĺa </a:t>
                      </a:r>
                      <a:endParaRPr lang="sk-SK" sz="1600" b="0" i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107E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08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08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86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097167"/>
                  </a:ext>
                </a:extLst>
              </a:tr>
              <a:tr h="10446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5 x počet služieb </a:t>
                      </a:r>
                      <a:endParaRPr lang="sk-SK" sz="1600" b="0" i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507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083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07D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085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Projekt rieši e-služby pre občana a podnikateĺa avšak nerieši e-služby ktoré sú obsiahnuté v meraných službách e-Government benchmarku ani služby ktoré sú súčasťou 25 prioritných životných situácií </a:t>
                      </a:r>
                      <a:endParaRPr lang="sk-SK" sz="1600" b="0" i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7083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086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086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508B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25096"/>
                  </a:ext>
                </a:extLst>
              </a:tr>
              <a:tr h="9175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15 x počet služieb </a:t>
                      </a:r>
                      <a:endParaRPr lang="sk-SK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507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108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3085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08C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>
                          <a:effectLst/>
                          <a:latin typeface="Arial Narrow" panose="020B0606020202030204" pitchFamily="34" charset="0"/>
                        </a:rPr>
                        <a:t>Projekt rieši e-služby ktoré sú súčasťou 25 prioritných životných situácií alebo rieši e-služby ktoré sú obsiahnuté v meraných službách e-Governmnet benchmarku </a:t>
                      </a:r>
                      <a:endParaRPr lang="sk-SK" sz="1600" b="0" i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108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8B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508B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08D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910669"/>
                  </a:ext>
                </a:extLst>
              </a:tr>
              <a:tr h="8020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20 x počet služieb </a:t>
                      </a:r>
                      <a:endParaRPr lang="sk-SK" sz="1600" b="0" i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rtl="0" fontAlgn="base"/>
                      <a:r>
                        <a:rPr lang="sk-SK" sz="1600" b="0" i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 </a:t>
                      </a:r>
                      <a:endParaRPr lang="sk-SK" sz="16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5078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309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108C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1090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/>
                      <a:r>
                        <a:rPr lang="sk-SK" sz="1600" b="0" i="0" dirty="0">
                          <a:effectLst/>
                          <a:latin typeface="Arial Narrow" panose="020B0606020202030204" pitchFamily="34" charset="0"/>
                        </a:rPr>
                        <a:t>Projekt rieši e-služby ktoré sú obsiahnuté v meraných službách e-</a:t>
                      </a:r>
                      <a:r>
                        <a:rPr lang="sk-SK" sz="1600" b="0" i="0" dirty="0" err="1">
                          <a:effectLst/>
                          <a:latin typeface="Arial Narrow" panose="020B0606020202030204" pitchFamily="34" charset="0"/>
                        </a:rPr>
                        <a:t>Governmnet</a:t>
                      </a:r>
                      <a:r>
                        <a:rPr lang="sk-SK" sz="1600" b="0" i="0" dirty="0">
                          <a:effectLst/>
                          <a:latin typeface="Arial Narrow" panose="020B0606020202030204" pitchFamily="34" charset="0"/>
                        </a:rPr>
                        <a:t> benchmarku a zároveň služby ktoré sú súčasťou 25 prioritných životných situácií </a:t>
                      </a:r>
                      <a:endParaRPr lang="sk-SK" sz="1600" b="0" i="0" dirty="0">
                        <a:effectLst/>
                      </a:endParaRPr>
                    </a:p>
                  </a:txBody>
                  <a:tcPr marL="53942" marR="53942" marT="26971" marB="26971">
                    <a:lnL w="6350" cap="flat" cmpd="sng" algn="ctr">
                      <a:solidFill>
                        <a:srgbClr val="3091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5095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08D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930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6718647"/>
                  </a:ext>
                </a:extLst>
              </a:tr>
            </a:tbl>
          </a:graphicData>
        </a:graphic>
      </p:graphicFrame>
      <p:sp>
        <p:nvSpPr>
          <p:cNvPr id="6" name="BlokTextu 5">
            <a:extLst>
              <a:ext uri="{FF2B5EF4-FFF2-40B4-BE49-F238E27FC236}">
                <a16:creationId xmlns:a16="http://schemas.microsoft.com/office/drawing/2014/main" id="{4A227F4D-2703-41BB-B339-DC582D7BA05C}"/>
              </a:ext>
            </a:extLst>
          </p:cNvPr>
          <p:cNvSpPr txBox="1"/>
          <p:nvPr/>
        </p:nvSpPr>
        <p:spPr>
          <a:xfrm>
            <a:off x="9334500" y="6464300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>
                <a:highlight>
                  <a:srgbClr val="00FFFF"/>
                </a:highlight>
              </a:rPr>
              <a:t>Návrh v pripomienkovaní</a:t>
            </a:r>
            <a:endParaRPr lang="en-US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6187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ovná spojnica 8"/>
          <p:cNvCxnSpPr/>
          <p:nvPr/>
        </p:nvCxnSpPr>
        <p:spPr>
          <a:xfrm>
            <a:off x="0" y="6344163"/>
            <a:ext cx="12192000" cy="7075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ovná spojnica 54"/>
          <p:cNvCxnSpPr/>
          <p:nvPr/>
        </p:nvCxnSpPr>
        <p:spPr>
          <a:xfrm>
            <a:off x="707681" y="-7556"/>
            <a:ext cx="0" cy="452850"/>
          </a:xfrm>
          <a:prstGeom prst="line">
            <a:avLst/>
          </a:prstGeom>
          <a:ln w="508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BlokTextu 60"/>
          <p:cNvSpPr txBox="1"/>
          <p:nvPr/>
        </p:nvSpPr>
        <p:spPr>
          <a:xfrm>
            <a:off x="684628" y="435789"/>
            <a:ext cx="11520000" cy="41549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2100" dirty="0">
                <a:solidFill>
                  <a:schemeClr val="bg1"/>
                </a:solidFill>
                <a:latin typeface="Arial"/>
                <a:cs typeface="Arial"/>
              </a:rPr>
              <a:t>Otvorené otázky a diskusia</a:t>
            </a:r>
          </a:p>
        </p:txBody>
      </p:sp>
      <p:pic>
        <p:nvPicPr>
          <p:cNvPr id="68" name="Picture 67" descr="UPVSR-2.pdf">
            <a:extLst>
              <a:ext uri="{FF2B5EF4-FFF2-40B4-BE49-F238E27FC236}">
                <a16:creationId xmlns:a16="http://schemas.microsoft.com/office/drawing/2014/main" id="{26E609ED-655D-44AC-B627-81D3B9C485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973" y="6181458"/>
            <a:ext cx="2665476" cy="859155"/>
          </a:xfrm>
          <a:prstGeom prst="rect">
            <a:avLst/>
          </a:prstGeom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BFC4A885-FCBF-4FD3-9468-7B8AAC1C9D6C}"/>
              </a:ext>
            </a:extLst>
          </p:cNvPr>
          <p:cNvSpPr txBox="1"/>
          <p:nvPr/>
        </p:nvSpPr>
        <p:spPr>
          <a:xfrm>
            <a:off x="1057620" y="1394362"/>
            <a:ext cx="977196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sk-SK" sz="2000" dirty="0"/>
              <a:t>Predbežný záujem</a:t>
            </a:r>
          </a:p>
          <a:p>
            <a:pPr marL="342900" indent="-342900">
              <a:buAutoNum type="arabicPeriod"/>
            </a:pPr>
            <a:r>
              <a:rPr lang="sk-SK" sz="2000" dirty="0"/>
              <a:t>Podmienky poskytnutia príspevku</a:t>
            </a:r>
          </a:p>
          <a:p>
            <a:pPr marL="342900" indent="-342900">
              <a:buAutoNum type="arabicPeriod"/>
            </a:pPr>
            <a:r>
              <a:rPr lang="sk-SK" sz="2000" dirty="0"/>
              <a:t>Iné / </a:t>
            </a:r>
            <a:r>
              <a:rPr lang="sk-SK" sz="2000" dirty="0" err="1"/>
              <a:t>tbd</a:t>
            </a:r>
            <a:endParaRPr lang="sk-SK" sz="2000" dirty="0"/>
          </a:p>
          <a:p>
            <a:pPr lvl="1"/>
            <a:endParaRPr lang="sk-SK" dirty="0"/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A0F949E4-B9C1-4051-B8FE-CD2168347211}"/>
              </a:ext>
            </a:extLst>
          </p:cNvPr>
          <p:cNvSpPr txBox="1"/>
          <p:nvPr/>
        </p:nvSpPr>
        <p:spPr>
          <a:xfrm>
            <a:off x="707680" y="3272039"/>
            <a:ext cx="11484315" cy="41549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2100" dirty="0">
                <a:solidFill>
                  <a:schemeClr val="bg1"/>
                </a:solidFill>
                <a:latin typeface="Arial"/>
                <a:cs typeface="Arial"/>
              </a:rPr>
              <a:t>Kontakty ÚPPVII pre </a:t>
            </a:r>
          </a:p>
        </p:txBody>
      </p:sp>
      <p:pic>
        <p:nvPicPr>
          <p:cNvPr id="2" name="Obrázok 1">
            <a:extLst>
              <a:ext uri="{FF2B5EF4-FFF2-40B4-BE49-F238E27FC236}">
                <a16:creationId xmlns:a16="http://schemas.microsoft.com/office/drawing/2014/main" id="{D6FB890E-9322-4A2B-A07F-DEB745EFA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9613" y="3265469"/>
            <a:ext cx="6472387" cy="3586803"/>
          </a:xfrm>
          <a:prstGeom prst="rect">
            <a:avLst/>
          </a:prstGeom>
        </p:spPr>
      </p:pic>
      <p:sp>
        <p:nvSpPr>
          <p:cNvPr id="11" name="BlokTextu 10">
            <a:extLst>
              <a:ext uri="{FF2B5EF4-FFF2-40B4-BE49-F238E27FC236}">
                <a16:creationId xmlns:a16="http://schemas.microsoft.com/office/drawing/2014/main" id="{F8F21D33-6EFD-40FE-B985-AB40B4D2F2C4}"/>
              </a:ext>
            </a:extLst>
          </p:cNvPr>
          <p:cNvSpPr txBox="1"/>
          <p:nvPr/>
        </p:nvSpPr>
        <p:spPr>
          <a:xfrm>
            <a:off x="1052706" y="3911137"/>
            <a:ext cx="977196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/>
              <a:t>DV Malé zlepšenia ... 	</a:t>
            </a:r>
          </a:p>
          <a:p>
            <a:r>
              <a:rPr lang="sk-SK" sz="2000" dirty="0"/>
              <a:t>	Viera H</a:t>
            </a:r>
            <a:r>
              <a:rPr lang="en-US" sz="2000"/>
              <a:t>a</a:t>
            </a:r>
            <a:r>
              <a:rPr lang="sk-SK" sz="2000"/>
              <a:t>inzl</a:t>
            </a:r>
            <a:r>
              <a:rPr lang="sk-SK" sz="2000" dirty="0"/>
              <a:t> a Silvia Drahošová</a:t>
            </a:r>
          </a:p>
          <a:p>
            <a:pPr lvl="1"/>
            <a:endParaRPr lang="sk-SK" dirty="0"/>
          </a:p>
        </p:txBody>
      </p:sp>
      <p:cxnSp>
        <p:nvCxnSpPr>
          <p:cNvPr id="15" name="Rovná spojnica 56">
            <a:extLst>
              <a:ext uri="{FF2B5EF4-FFF2-40B4-BE49-F238E27FC236}">
                <a16:creationId xmlns:a16="http://schemas.microsoft.com/office/drawing/2014/main" id="{CD26D666-80FA-4FD3-978F-D4DED5163C0F}"/>
              </a:ext>
            </a:extLst>
          </p:cNvPr>
          <p:cNvCxnSpPr/>
          <p:nvPr/>
        </p:nvCxnSpPr>
        <p:spPr>
          <a:xfrm>
            <a:off x="707681" y="840080"/>
            <a:ext cx="0" cy="54720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560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UPVSR-2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973" y="6208025"/>
            <a:ext cx="2665476" cy="859155"/>
          </a:xfrm>
          <a:prstGeom prst="rect">
            <a:avLst/>
          </a:prstGeom>
        </p:spPr>
      </p:pic>
      <p:cxnSp>
        <p:nvCxnSpPr>
          <p:cNvPr id="55" name="Rovná spojnica 54"/>
          <p:cNvCxnSpPr/>
          <p:nvPr/>
        </p:nvCxnSpPr>
        <p:spPr>
          <a:xfrm>
            <a:off x="707681" y="-7556"/>
            <a:ext cx="0" cy="452850"/>
          </a:xfrm>
          <a:prstGeom prst="line">
            <a:avLst/>
          </a:prstGeom>
          <a:ln w="508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ovná spojnica 56"/>
          <p:cNvCxnSpPr/>
          <p:nvPr/>
        </p:nvCxnSpPr>
        <p:spPr>
          <a:xfrm>
            <a:off x="707681" y="851287"/>
            <a:ext cx="0" cy="54720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BlokTextu 60"/>
          <p:cNvSpPr txBox="1"/>
          <p:nvPr/>
        </p:nvSpPr>
        <p:spPr>
          <a:xfrm>
            <a:off x="684628" y="435789"/>
            <a:ext cx="11520000" cy="41549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2100" dirty="0">
                <a:solidFill>
                  <a:schemeClr val="bg1"/>
                </a:solidFill>
                <a:latin typeface="Arial"/>
                <a:cs typeface="Arial"/>
              </a:rPr>
              <a:t>Prehľad dopytových výziev – zameranie PS Lepšie služby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59900" y="6424500"/>
            <a:ext cx="2743200" cy="244800"/>
          </a:xfrm>
        </p:spPr>
        <p:txBody>
          <a:bodyPr/>
          <a:lstStyle/>
          <a:p>
            <a:fld id="{C466F04D-0892-481A-B268-A22E9109CCFB}" type="slidenum">
              <a:rPr lang="sk-SK" sz="1000" smtClean="0">
                <a:solidFill>
                  <a:schemeClr val="tx1"/>
                </a:solidFill>
                <a:latin typeface="Arial"/>
                <a:cs typeface="Arial"/>
              </a:rPr>
              <a:t>2</a:t>
            </a:fld>
            <a:endParaRPr lang="sk-SK" sz="1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cxnSp>
        <p:nvCxnSpPr>
          <p:cNvPr id="10" name="Rovná spojnica 9">
            <a:extLst>
              <a:ext uri="{FF2B5EF4-FFF2-40B4-BE49-F238E27FC236}">
                <a16:creationId xmlns:a16="http://schemas.microsoft.com/office/drawing/2014/main" id="{36F5D1D6-8467-4A58-B3A0-17256F6599A6}"/>
              </a:ext>
            </a:extLst>
          </p:cNvPr>
          <p:cNvCxnSpPr/>
          <p:nvPr/>
        </p:nvCxnSpPr>
        <p:spPr>
          <a:xfrm>
            <a:off x="0" y="6344163"/>
            <a:ext cx="12192000" cy="7075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uľka 1">
            <a:extLst>
              <a:ext uri="{FF2B5EF4-FFF2-40B4-BE49-F238E27FC236}">
                <a16:creationId xmlns:a16="http://schemas.microsoft.com/office/drawing/2014/main" id="{6484DE91-56F6-486E-8E92-40B1DCF3FC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816721"/>
              </p:ext>
            </p:extLst>
          </p:nvPr>
        </p:nvGraphicFramePr>
        <p:xfrm>
          <a:off x="936434" y="2108806"/>
          <a:ext cx="10550390" cy="27803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936">
                  <a:extLst>
                    <a:ext uri="{9D8B030D-6E8A-4147-A177-3AD203B41FA5}">
                      <a16:colId xmlns:a16="http://schemas.microsoft.com/office/drawing/2014/main" val="119194094"/>
                    </a:ext>
                  </a:extLst>
                </a:gridCol>
                <a:gridCol w="4441483">
                  <a:extLst>
                    <a:ext uri="{9D8B030D-6E8A-4147-A177-3AD203B41FA5}">
                      <a16:colId xmlns:a16="http://schemas.microsoft.com/office/drawing/2014/main" val="2769868297"/>
                    </a:ext>
                  </a:extLst>
                </a:gridCol>
                <a:gridCol w="2630218">
                  <a:extLst>
                    <a:ext uri="{9D8B030D-6E8A-4147-A177-3AD203B41FA5}">
                      <a16:colId xmlns:a16="http://schemas.microsoft.com/office/drawing/2014/main" val="108784139"/>
                    </a:ext>
                  </a:extLst>
                </a:gridCol>
                <a:gridCol w="2792753">
                  <a:extLst>
                    <a:ext uri="{9D8B030D-6E8A-4147-A177-3AD203B41FA5}">
                      <a16:colId xmlns:a16="http://schemas.microsoft.com/office/drawing/2014/main" val="3599808516"/>
                    </a:ext>
                  </a:extLst>
                </a:gridCol>
              </a:tblGrid>
              <a:tr h="1112136">
                <a:tc>
                  <a:txBody>
                    <a:bodyPr/>
                    <a:lstStyle/>
                    <a:p>
                      <a:r>
                        <a:rPr lang="sk-SK" sz="2000" dirty="0"/>
                        <a:t>ID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DV (pracovné názvy)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Plánované zverejnenie DV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*Celková výška plánovaných investícií (mil. Eur)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5788863"/>
                  </a:ext>
                </a:extLst>
              </a:tr>
              <a:tr h="778495">
                <a:tc>
                  <a:txBody>
                    <a:bodyPr/>
                    <a:lstStyle/>
                    <a:p>
                      <a:r>
                        <a:rPr lang="sk-SK" sz="2000" dirty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Manažment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údajov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inštitúcií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verejnej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správy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b="1" dirty="0"/>
                        <a:t>Jún 2018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sk-SK" sz="2000" dirty="0"/>
                        <a:t>30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591618"/>
                  </a:ext>
                </a:extLst>
              </a:tr>
              <a:tr h="444854">
                <a:tc>
                  <a:txBody>
                    <a:bodyPr/>
                    <a:lstStyle/>
                    <a:p>
                      <a:r>
                        <a:rPr lang="sk-SK" sz="2000" dirty="0"/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b="1" dirty="0"/>
                        <a:t>M</a:t>
                      </a:r>
                      <a:r>
                        <a:rPr lang="en-US" sz="2000" b="1" dirty="0" err="1"/>
                        <a:t>alé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zlepšenia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eGov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služieb</a:t>
                      </a:r>
                      <a:r>
                        <a:rPr lang="en-US" sz="2000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dirty="0"/>
                        <a:t>Jún 2018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5639711"/>
                  </a:ext>
                </a:extLst>
              </a:tr>
              <a:tr h="444854">
                <a:tc>
                  <a:txBody>
                    <a:bodyPr/>
                    <a:lstStyle/>
                    <a:p>
                      <a:r>
                        <a:rPr lang="sk-SK" sz="2000" dirty="0"/>
                        <a:t>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b="1" dirty="0"/>
                        <a:t>Migrácia ISVS do </a:t>
                      </a:r>
                      <a:r>
                        <a:rPr lang="sk-SK" sz="2000" b="1" dirty="0" err="1"/>
                        <a:t>IaaS</a:t>
                      </a:r>
                      <a:r>
                        <a:rPr lang="sk-SK" sz="2000" b="1" dirty="0"/>
                        <a:t> 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dirty="0"/>
                        <a:t>Jún 2018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dirty="0"/>
                        <a:t>10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051458"/>
                  </a:ext>
                </a:extLst>
              </a:tr>
            </a:tbl>
          </a:graphicData>
        </a:graphic>
      </p:graphicFrame>
      <p:sp>
        <p:nvSpPr>
          <p:cNvPr id="3" name="BlokTextu 2">
            <a:extLst>
              <a:ext uri="{FF2B5EF4-FFF2-40B4-BE49-F238E27FC236}">
                <a16:creationId xmlns:a16="http://schemas.microsoft.com/office/drawing/2014/main" id="{72AC915E-883E-45E7-92BF-F6BE79BE5884}"/>
              </a:ext>
            </a:extLst>
          </p:cNvPr>
          <p:cNvSpPr txBox="1"/>
          <p:nvPr/>
        </p:nvSpPr>
        <p:spPr>
          <a:xfrm>
            <a:off x="873308" y="5605086"/>
            <a:ext cx="6487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/>
              <a:t>Vysvetlivky</a:t>
            </a:r>
            <a:br>
              <a:rPr lang="sk-SK" sz="1400" dirty="0"/>
            </a:br>
            <a:r>
              <a:rPr lang="sk-SK" sz="1400" dirty="0" err="1"/>
              <a:t>eGov</a:t>
            </a:r>
            <a:r>
              <a:rPr lang="sk-SK" sz="1400" dirty="0"/>
              <a:t> – e-</a:t>
            </a:r>
            <a:r>
              <a:rPr lang="sk-SK" sz="1400" dirty="0" err="1"/>
              <a:t>Government</a:t>
            </a:r>
            <a:r>
              <a:rPr lang="sk-SK" sz="1400" dirty="0"/>
              <a:t>; DV – dopytová výzva</a:t>
            </a:r>
            <a:endParaRPr lang="en-US" sz="1400" dirty="0"/>
          </a:p>
        </p:txBody>
      </p:sp>
      <p:sp>
        <p:nvSpPr>
          <p:cNvPr id="24" name="BlokTextu 23">
            <a:extLst>
              <a:ext uri="{FF2B5EF4-FFF2-40B4-BE49-F238E27FC236}">
                <a16:creationId xmlns:a16="http://schemas.microsoft.com/office/drawing/2014/main" id="{730C4C53-9CDA-4D87-B8E0-6B5997EE5371}"/>
              </a:ext>
            </a:extLst>
          </p:cNvPr>
          <p:cNvSpPr txBox="1"/>
          <p:nvPr/>
        </p:nvSpPr>
        <p:spPr>
          <a:xfrm>
            <a:off x="7799942" y="5833781"/>
            <a:ext cx="3635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/>
              <a:t>*zdroj: </a:t>
            </a:r>
            <a:r>
              <a:rPr lang="sk-SK" sz="1400" dirty="0" err="1"/>
              <a:t>PgK</a:t>
            </a:r>
            <a:r>
              <a:rPr lang="sk-SK" sz="1400" dirty="0"/>
              <a:t>/zásobník projektov k 7.3.2018 </a:t>
            </a:r>
            <a:endParaRPr lang="en-US" sz="1400" dirty="0"/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342BFCDC-58D7-4195-B935-565DEBD45DF2}"/>
              </a:ext>
            </a:extLst>
          </p:cNvPr>
          <p:cNvSpPr txBox="1"/>
          <p:nvPr/>
        </p:nvSpPr>
        <p:spPr>
          <a:xfrm>
            <a:off x="870333" y="1065673"/>
            <a:ext cx="105207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Všetky pripravované dopytové výzvy (nižšie) podporujú OPII 2014-2020, prioritnú os 7 - Informačná spoločnosť, investičnú prioritu 2c): Posilnenie aplikácií IKT v rámci elektronickej štátnej správy, elektronického vzdelávania, elektronickej inklúzie, elektronickej kultúry a elektronického zdravotníctva  </a:t>
            </a:r>
            <a:endParaRPr lang="en-US" dirty="0"/>
          </a:p>
        </p:txBody>
      </p:sp>
      <p:sp>
        <p:nvSpPr>
          <p:cNvPr id="5" name="Obdĺžnik 4">
            <a:extLst>
              <a:ext uri="{FF2B5EF4-FFF2-40B4-BE49-F238E27FC236}">
                <a16:creationId xmlns:a16="http://schemas.microsoft.com/office/drawing/2014/main" id="{0C44BD92-8B03-42A6-BC7C-2784DABC5E25}"/>
              </a:ext>
            </a:extLst>
          </p:cNvPr>
          <p:cNvSpPr/>
          <p:nvPr/>
        </p:nvSpPr>
        <p:spPr>
          <a:xfrm>
            <a:off x="705176" y="3988825"/>
            <a:ext cx="10976542" cy="39427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1525EC01-0B06-4B34-8E96-176FB0DDD092}"/>
              </a:ext>
            </a:extLst>
          </p:cNvPr>
          <p:cNvSpPr txBox="1"/>
          <p:nvPr/>
        </p:nvSpPr>
        <p:spPr>
          <a:xfrm>
            <a:off x="8096925" y="3948950"/>
            <a:ext cx="191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2400" b="1" dirty="0">
                <a:solidFill>
                  <a:srgbClr val="FF0000"/>
                </a:solidFill>
              </a:rPr>
              <a:t>Zameranie PS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28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UPVSR-2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973" y="6208025"/>
            <a:ext cx="2665476" cy="859155"/>
          </a:xfrm>
          <a:prstGeom prst="rect">
            <a:avLst/>
          </a:prstGeom>
        </p:spPr>
      </p:pic>
      <p:cxnSp>
        <p:nvCxnSpPr>
          <p:cNvPr id="55" name="Rovná spojnica 54"/>
          <p:cNvCxnSpPr/>
          <p:nvPr/>
        </p:nvCxnSpPr>
        <p:spPr>
          <a:xfrm>
            <a:off x="707681" y="-7556"/>
            <a:ext cx="0" cy="452850"/>
          </a:xfrm>
          <a:prstGeom prst="line">
            <a:avLst/>
          </a:prstGeom>
          <a:ln w="508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ovná spojnica 56"/>
          <p:cNvCxnSpPr/>
          <p:nvPr/>
        </p:nvCxnSpPr>
        <p:spPr>
          <a:xfrm>
            <a:off x="707681" y="851287"/>
            <a:ext cx="0" cy="54720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BlokTextu 60"/>
          <p:cNvSpPr txBox="1"/>
          <p:nvPr/>
        </p:nvSpPr>
        <p:spPr>
          <a:xfrm>
            <a:off x="684628" y="435789"/>
            <a:ext cx="11520000" cy="41549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2100" dirty="0">
                <a:solidFill>
                  <a:schemeClr val="bg1"/>
                </a:solidFill>
                <a:latin typeface="Arial"/>
                <a:cs typeface="Arial"/>
              </a:rPr>
              <a:t>Míľniky (výber)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59900" y="6424500"/>
            <a:ext cx="2743200" cy="244800"/>
          </a:xfrm>
        </p:spPr>
        <p:txBody>
          <a:bodyPr/>
          <a:lstStyle/>
          <a:p>
            <a:fld id="{C466F04D-0892-481A-B268-A22E9109CCFB}" type="slidenum">
              <a:rPr lang="sk-SK" sz="1000" smtClean="0">
                <a:solidFill>
                  <a:schemeClr val="tx1"/>
                </a:solidFill>
                <a:latin typeface="Arial"/>
                <a:cs typeface="Arial"/>
              </a:rPr>
              <a:t>3</a:t>
            </a:fld>
            <a:endParaRPr lang="sk-SK" sz="1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cxnSp>
        <p:nvCxnSpPr>
          <p:cNvPr id="10" name="Rovná spojnica 9">
            <a:extLst>
              <a:ext uri="{FF2B5EF4-FFF2-40B4-BE49-F238E27FC236}">
                <a16:creationId xmlns:a16="http://schemas.microsoft.com/office/drawing/2014/main" id="{36F5D1D6-8467-4A58-B3A0-17256F6599A6}"/>
              </a:ext>
            </a:extLst>
          </p:cNvPr>
          <p:cNvCxnSpPr/>
          <p:nvPr/>
        </p:nvCxnSpPr>
        <p:spPr>
          <a:xfrm>
            <a:off x="0" y="6344163"/>
            <a:ext cx="12192000" cy="7075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uľka 1">
            <a:extLst>
              <a:ext uri="{FF2B5EF4-FFF2-40B4-BE49-F238E27FC236}">
                <a16:creationId xmlns:a16="http://schemas.microsoft.com/office/drawing/2014/main" id="{D388A0FA-1F6E-4AF3-93DF-A81C68ADF9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592623"/>
              </p:ext>
            </p:extLst>
          </p:nvPr>
        </p:nvGraphicFramePr>
        <p:xfrm>
          <a:off x="1100489" y="1236449"/>
          <a:ext cx="10542846" cy="4511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2644">
                  <a:extLst>
                    <a:ext uri="{9D8B030D-6E8A-4147-A177-3AD203B41FA5}">
                      <a16:colId xmlns:a16="http://schemas.microsoft.com/office/drawing/2014/main" val="1726147340"/>
                    </a:ext>
                  </a:extLst>
                </a:gridCol>
                <a:gridCol w="4763225">
                  <a:extLst>
                    <a:ext uri="{9D8B030D-6E8A-4147-A177-3AD203B41FA5}">
                      <a16:colId xmlns:a16="http://schemas.microsoft.com/office/drawing/2014/main" val="1578653089"/>
                    </a:ext>
                  </a:extLst>
                </a:gridCol>
                <a:gridCol w="1305290">
                  <a:extLst>
                    <a:ext uri="{9D8B030D-6E8A-4147-A177-3AD203B41FA5}">
                      <a16:colId xmlns:a16="http://schemas.microsoft.com/office/drawing/2014/main" val="3505413139"/>
                    </a:ext>
                  </a:extLst>
                </a:gridCol>
                <a:gridCol w="2200769">
                  <a:extLst>
                    <a:ext uri="{9D8B030D-6E8A-4147-A177-3AD203B41FA5}">
                      <a16:colId xmlns:a16="http://schemas.microsoft.com/office/drawing/2014/main" val="1505229195"/>
                    </a:ext>
                  </a:extLst>
                </a:gridCol>
                <a:gridCol w="1720918">
                  <a:extLst>
                    <a:ext uri="{9D8B030D-6E8A-4147-A177-3AD203B41FA5}">
                      <a16:colId xmlns:a16="http://schemas.microsoft.com/office/drawing/2014/main" val="1825291696"/>
                    </a:ext>
                  </a:extLst>
                </a:gridCol>
              </a:tblGrid>
              <a:tr h="339615">
                <a:tc>
                  <a:txBody>
                    <a:bodyPr/>
                    <a:lstStyle/>
                    <a:p>
                      <a:r>
                        <a:rPr lang="sk-SK" sz="2000" dirty="0" err="1"/>
                        <a:t>Pč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ČO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DOKEDY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KTO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1600" i="1" dirty="0"/>
                        <a:t>poznámka</a:t>
                      </a:r>
                      <a:endParaRPr lang="en-US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583562"/>
                  </a:ext>
                </a:extLst>
              </a:tr>
              <a:tr h="1123343">
                <a:tc>
                  <a:txBody>
                    <a:bodyPr/>
                    <a:lstStyle/>
                    <a:p>
                      <a:r>
                        <a:rPr lang="sk-SK" sz="2000" i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01</a:t>
                      </a:r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Stretnutie so zástupcami vybratých OV; ciele: predstavenie plánu a základných cieľov dopytových výziev, získanie spätnej väzby</a:t>
                      </a:r>
                      <a:endParaRPr lang="en-US" sz="2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20.3.2018</a:t>
                      </a:r>
                      <a:endParaRPr lang="en-US" sz="2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Zástupcovia vybratých OVM (IT riaditelia), vybratí zamestnanci SRIT a externí experti</a:t>
                      </a:r>
                      <a:endParaRPr lang="en-US" sz="2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i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splnený</a:t>
                      </a:r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862420"/>
                  </a:ext>
                </a:extLst>
              </a:tr>
              <a:tr h="608181">
                <a:tc>
                  <a:txBody>
                    <a:bodyPr/>
                    <a:lstStyle/>
                    <a:p>
                      <a:r>
                        <a:rPr lang="sk-SK" sz="2000" i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02</a:t>
                      </a:r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dirty="0"/>
                        <a:t>Predstavenie 3 DV v Pracovných skupinách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3.4.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Vedúci PS, experti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i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čiastočne splnený</a:t>
                      </a:r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308681"/>
                  </a:ext>
                </a:extLst>
              </a:tr>
              <a:tr h="600858">
                <a:tc>
                  <a:txBody>
                    <a:bodyPr/>
                    <a:lstStyle/>
                    <a:p>
                      <a:r>
                        <a:rPr lang="sk-SK" sz="2000" i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03</a:t>
                      </a:r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sk-SK" sz="2000" dirty="0"/>
                        <a:t>Schvaľovanie hodnotiacich kritérií v Monitorovacom výbore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Máj 2018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Monitorovací výbor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i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v príprave</a:t>
                      </a:r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6123228"/>
                  </a:ext>
                </a:extLst>
              </a:tr>
              <a:tr h="6008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i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04</a:t>
                      </a:r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sk-SK" sz="2000" dirty="0"/>
                        <a:t>Schvaľovanie / informácia o dopytových výzvach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Máj 2018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Riadiaci výbor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i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v príprave</a:t>
                      </a:r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  <a:p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500541"/>
                  </a:ext>
                </a:extLst>
              </a:tr>
              <a:tr h="360833">
                <a:tc>
                  <a:txBody>
                    <a:bodyPr/>
                    <a:lstStyle/>
                    <a:p>
                      <a:r>
                        <a:rPr lang="sk-SK" sz="2000" i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05</a:t>
                      </a:r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Zverejnenie relevantných výziev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sz="2000" dirty="0"/>
                        <a:t>Jún 2018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i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5341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685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ovná spojnica 8"/>
          <p:cNvCxnSpPr/>
          <p:nvPr/>
        </p:nvCxnSpPr>
        <p:spPr>
          <a:xfrm>
            <a:off x="0" y="6344163"/>
            <a:ext cx="12192000" cy="7075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Rovná spojnica 54"/>
          <p:cNvCxnSpPr/>
          <p:nvPr/>
        </p:nvCxnSpPr>
        <p:spPr>
          <a:xfrm>
            <a:off x="707681" y="-7556"/>
            <a:ext cx="0" cy="452850"/>
          </a:xfrm>
          <a:prstGeom prst="line">
            <a:avLst/>
          </a:prstGeom>
          <a:ln w="508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Rovná spojnica 56"/>
          <p:cNvCxnSpPr/>
          <p:nvPr/>
        </p:nvCxnSpPr>
        <p:spPr>
          <a:xfrm>
            <a:off x="707681" y="840080"/>
            <a:ext cx="0" cy="547207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BlokTextu 60"/>
          <p:cNvSpPr txBox="1"/>
          <p:nvPr/>
        </p:nvSpPr>
        <p:spPr>
          <a:xfrm>
            <a:off x="684628" y="435789"/>
            <a:ext cx="11520000" cy="41549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2100" dirty="0">
                <a:solidFill>
                  <a:schemeClr val="bg1"/>
                </a:solidFill>
                <a:latin typeface="Arial"/>
                <a:cs typeface="Arial"/>
              </a:rPr>
              <a:t>Malé zlepšenia </a:t>
            </a:r>
            <a:r>
              <a:rPr lang="sk-SK" sz="2100" dirty="0" err="1">
                <a:solidFill>
                  <a:schemeClr val="bg1"/>
                </a:solidFill>
                <a:latin typeface="Arial"/>
                <a:cs typeface="Arial"/>
              </a:rPr>
              <a:t>eGov</a:t>
            </a:r>
            <a:r>
              <a:rPr lang="sk-SK" sz="2100" dirty="0">
                <a:solidFill>
                  <a:schemeClr val="bg1"/>
                </a:solidFill>
                <a:latin typeface="Arial"/>
                <a:cs typeface="Arial"/>
              </a:rPr>
              <a:t> služieb – výber z návrhu aktuálnej DV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359900" y="6424500"/>
            <a:ext cx="2743200" cy="244800"/>
          </a:xfrm>
          <a:prstGeom prst="rect">
            <a:avLst/>
          </a:prstGeom>
        </p:spPr>
        <p:txBody>
          <a:bodyPr/>
          <a:lstStyle/>
          <a:p>
            <a:fld id="{C466F04D-0892-481A-B268-A22E9109CCFB}" type="slidenum">
              <a:rPr lang="sk-SK" sz="1000" smtClean="0">
                <a:solidFill>
                  <a:schemeClr val="tx1"/>
                </a:solidFill>
                <a:latin typeface="Arial"/>
                <a:cs typeface="Arial"/>
              </a:rPr>
              <a:t>4</a:t>
            </a:fld>
            <a:endParaRPr lang="sk-SK" sz="1000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68" name="Picture 67" descr="UPVSR-2.pdf">
            <a:extLst>
              <a:ext uri="{FF2B5EF4-FFF2-40B4-BE49-F238E27FC236}">
                <a16:creationId xmlns:a16="http://schemas.microsoft.com/office/drawing/2014/main" id="{26E609ED-655D-44AC-B627-81D3B9C485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973" y="6181458"/>
            <a:ext cx="2665476" cy="859155"/>
          </a:xfrm>
          <a:prstGeom prst="rect">
            <a:avLst/>
          </a:prstGeom>
        </p:spPr>
      </p:pic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82E4E30D-F618-4C27-9668-497EA713C3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046585"/>
              </p:ext>
            </p:extLst>
          </p:nvPr>
        </p:nvGraphicFramePr>
        <p:xfrm>
          <a:off x="934950" y="1092139"/>
          <a:ext cx="10823833" cy="5590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0691">
                  <a:extLst>
                    <a:ext uri="{9D8B030D-6E8A-4147-A177-3AD203B41FA5}">
                      <a16:colId xmlns:a16="http://schemas.microsoft.com/office/drawing/2014/main" val="596454953"/>
                    </a:ext>
                  </a:extLst>
                </a:gridCol>
                <a:gridCol w="8703142">
                  <a:extLst>
                    <a:ext uri="{9D8B030D-6E8A-4147-A177-3AD203B41FA5}">
                      <a16:colId xmlns:a16="http://schemas.microsoft.com/office/drawing/2014/main" val="1058930288"/>
                    </a:ext>
                  </a:extLst>
                </a:gridCol>
              </a:tblGrid>
              <a:tr h="559093">
                <a:tc>
                  <a:txBody>
                    <a:bodyPr/>
                    <a:lstStyle/>
                    <a:p>
                      <a:pPr algn="just">
                        <a:spcBef>
                          <a:spcPts val="650"/>
                        </a:spcBef>
                        <a:spcAft>
                          <a:spcPts val="1800"/>
                        </a:spcAft>
                        <a:tabLst>
                          <a:tab pos="297180" algn="l"/>
                        </a:tabLst>
                      </a:pPr>
                      <a:r>
                        <a:rPr lang="sk-SK" sz="1800" dirty="0">
                          <a:effectLst/>
                        </a:rPr>
                        <a:t>Špecifický cieľ</a:t>
                      </a:r>
                      <a:endParaRPr lang="sk-SK" sz="18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7.3 Zvýšenie kvality, štandardu a dostupnosti </a:t>
                      </a:r>
                      <a:r>
                        <a:rPr lang="sk-SK" sz="1800" dirty="0" err="1">
                          <a:effectLst/>
                        </a:rPr>
                        <a:t>eGovernment</a:t>
                      </a:r>
                      <a:r>
                        <a:rPr lang="sk-SK" sz="1800" dirty="0">
                          <a:effectLst/>
                        </a:rPr>
                        <a:t> služieb pre podnikateľov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800" dirty="0">
                          <a:effectLst/>
                        </a:rPr>
                        <a:t>7.4 Zvýšenie kvality, štandardu a dostupnosti </a:t>
                      </a:r>
                      <a:r>
                        <a:rPr lang="sk-SK" sz="1800" dirty="0" err="1">
                          <a:effectLst/>
                        </a:rPr>
                        <a:t>eGovernment</a:t>
                      </a:r>
                      <a:r>
                        <a:rPr lang="sk-SK" sz="1800" dirty="0">
                          <a:effectLst/>
                        </a:rPr>
                        <a:t> služieb pre občanov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4796885"/>
                  </a:ext>
                </a:extLst>
              </a:tr>
            </a:tbl>
          </a:graphicData>
        </a:graphic>
      </p:graphicFrame>
      <p:sp>
        <p:nvSpPr>
          <p:cNvPr id="11" name="Obdĺžnik 10">
            <a:extLst>
              <a:ext uri="{FF2B5EF4-FFF2-40B4-BE49-F238E27FC236}">
                <a16:creationId xmlns:a16="http://schemas.microsoft.com/office/drawing/2014/main" id="{C2ACD8C8-3793-42D5-805E-3E9347C9A0C5}"/>
              </a:ext>
            </a:extLst>
          </p:cNvPr>
          <p:cNvSpPr/>
          <p:nvPr/>
        </p:nvSpPr>
        <p:spPr>
          <a:xfrm>
            <a:off x="893854" y="1630544"/>
            <a:ext cx="108238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k-SK" sz="2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Cieľom tejto výzvy je finančne podporiť a usmerniť aktivity spojené so zvyšovaním kvality, štandardu a dostupnosti </a:t>
            </a:r>
            <a:r>
              <a:rPr lang="sk-SK" sz="2000" b="1" dirty="0" err="1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eGov</a:t>
            </a:r>
            <a:r>
              <a:rPr lang="sk-SK" sz="2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služieb pre občanov a pre podnikateľov.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k-SK" sz="2000" b="1" dirty="0">
              <a:latin typeface="Arial Narrow" panose="020B0606020202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k-SK" sz="2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Trvanie výzvy: </a:t>
            </a:r>
            <a:r>
              <a:rPr lang="sk-SK" sz="20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otvorená do vyčerpania alokácie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k-SK" sz="2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Finančné prostriedky vo výzve</a:t>
            </a:r>
            <a:r>
              <a:rPr lang="sk-SK" sz="20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20 000 000,- Eur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k-SK" sz="2000" b="1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Oprávnení žiadatelia</a:t>
            </a:r>
            <a:r>
              <a:rPr lang="sk-SK" sz="20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k-SK" sz="2000" dirty="0">
                <a:latin typeface="Arial Narrow" panose="020B0606020202030204" pitchFamily="34" charset="0"/>
                <a:cs typeface="Times New Roman" panose="02020603050405020304" pitchFamily="18" charset="0"/>
              </a:rPr>
              <a:t>všetky OVM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k-SK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Ukážka podmienok </a:t>
            </a:r>
            <a:r>
              <a:rPr lang="sk-SK" sz="2000" dirty="0">
                <a:latin typeface="Arial Narrow" panose="020B0606020202030204" pitchFamily="34" charset="0"/>
                <a:cs typeface="Times New Roman" panose="02020603050405020304" pitchFamily="18" charset="0"/>
              </a:rPr>
              <a:t>oprávnenosti aktivít: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Podmienka, že aktivity, ktoré prinesú zlepšenia služieb </a:t>
            </a:r>
            <a:r>
              <a:rPr lang="sk-SK" sz="14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eGov</a:t>
            </a: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 pre občana a/ alebo pre podnikateľa, sú obsiahnuté v daných typoch aktivít.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Podmienka, že služba je obsiahnutá vo schválených RZ alebo v popisoch procesov, ktoré sú výstupom OP EVS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Podmienka uvedenia predpokladu spolupráce s MV SR, SVS.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Podmienka, ktorá vymedzuje typy zlepšení e-služieb pre občana a/ alebo podnikateľa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Podmienka vyhlásenia VO žiadateľom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Podmienka dosiahnutia minimálnej úrovne služieb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Preukázanie súladu s metodikou UX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Podmienka trvania projektu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Podmienka, že služba bude dostupná cez UPVS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Podmienka, že služba bude volaná cez </a:t>
            </a:r>
            <a:r>
              <a:rPr lang="sk-SK" sz="14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webAPI</a:t>
            </a:r>
            <a:r>
              <a:rPr lang="sk-SK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sk-SK" sz="14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Gateway</a:t>
            </a:r>
            <a:endParaRPr lang="sk-SK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k-SK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Hodnotiace kritériá:</a:t>
            </a:r>
            <a:r>
              <a:rPr lang="sk-SK" sz="2000" dirty="0">
                <a:latin typeface="Arial Narrow" panose="020B0606020202030204" pitchFamily="34" charset="0"/>
                <a:cs typeface="Times New Roman" panose="02020603050405020304" pitchFamily="18" charset="0"/>
              </a:rPr>
              <a:t> v príprave (termín do 31.3.2018)</a:t>
            </a:r>
          </a:p>
        </p:txBody>
      </p:sp>
    </p:spTree>
    <p:extLst>
      <p:ext uri="{BB962C8B-B14F-4D97-AF65-F5344CB8AC3E}">
        <p14:creationId xmlns:p14="http://schemas.microsoft.com/office/powerpoint/2010/main" val="632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uľka 6">
            <a:extLst>
              <a:ext uri="{FF2B5EF4-FFF2-40B4-BE49-F238E27FC236}">
                <a16:creationId xmlns:a16="http://schemas.microsoft.com/office/drawing/2014/main" id="{DC2BD901-DFE8-404D-A980-A23856026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47944"/>
              </p:ext>
            </p:extLst>
          </p:nvPr>
        </p:nvGraphicFramePr>
        <p:xfrm>
          <a:off x="440076" y="422525"/>
          <a:ext cx="11344382" cy="6043602"/>
        </p:xfrm>
        <a:graphic>
          <a:graphicData uri="http://schemas.openxmlformats.org/drawingml/2006/table">
            <a:tbl>
              <a:tblPr firstRow="1" firstCol="1" bandRow="1"/>
              <a:tblGrid>
                <a:gridCol w="484176">
                  <a:extLst>
                    <a:ext uri="{9D8B030D-6E8A-4147-A177-3AD203B41FA5}">
                      <a16:colId xmlns:a16="http://schemas.microsoft.com/office/drawing/2014/main" val="456607435"/>
                    </a:ext>
                  </a:extLst>
                </a:gridCol>
                <a:gridCol w="2585480">
                  <a:extLst>
                    <a:ext uri="{9D8B030D-6E8A-4147-A177-3AD203B41FA5}">
                      <a16:colId xmlns:a16="http://schemas.microsoft.com/office/drawing/2014/main" val="3722451241"/>
                    </a:ext>
                  </a:extLst>
                </a:gridCol>
                <a:gridCol w="8274726">
                  <a:extLst>
                    <a:ext uri="{9D8B030D-6E8A-4147-A177-3AD203B41FA5}">
                      <a16:colId xmlns:a16="http://schemas.microsoft.com/office/drawing/2014/main" val="2449726015"/>
                    </a:ext>
                  </a:extLst>
                </a:gridCol>
              </a:tblGrid>
              <a:tr h="268940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Kategória podmienok poskytnutia príspevku: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OPRÁVNENOSŤ AKTIVÍT REALIZÁCIE PROJEKTU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33" marR="46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336425"/>
                  </a:ext>
                </a:extLst>
              </a:tr>
              <a:tr h="2873659">
                <a:tc gridSpan="3">
                  <a:txBody>
                    <a:bodyPr/>
                    <a:lstStyle/>
                    <a:p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Hlavnou referenciou koordinačného mechanizmu pre túto dopytovú výzvu sú </a:t>
                      </a:r>
                      <a:r>
                        <a:rPr lang="sk-SK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schválené RZ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a/ alebo výstupy</a:t>
                      </a:r>
                      <a:r>
                        <a:rPr lang="sk-SK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projektu MV SR Optimalizácie procesov verejnej správy z prostriedkov OP EVS 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k nim sa </a:t>
                      </a:r>
                      <a:r>
                        <a:rPr lang="sk-SK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viažúce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výstupy relevantné pre e-</a:t>
                      </a:r>
                      <a:r>
                        <a:rPr lang="sk-SK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Gov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služby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 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občana a/ alebo podnikateľa. Pre túto dopytovú výzvu nebude preto potrebné vypracovávať nový reformný zámer. V prípade, ak žiadateľ tieto </a:t>
                      </a:r>
                      <a:r>
                        <a:rPr lang="sk-SK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podmeinky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nespĺňa,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vypracuje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individuálne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optimalizáciu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procesov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spolupráci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 MV SR, SVS v 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zmysle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metodiky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optimalizácie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procesov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tj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skontaktuje sa s MV SR, Sekciou verejnej správy.</a:t>
                      </a:r>
                    </a:p>
                    <a:p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 žiadúce, aby žiadateľ uvažoval v rámcoch početností </a:t>
                      </a:r>
                      <a:r>
                        <a:rPr lang="sk-SK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výužívania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e-služieb </a:t>
                      </a:r>
                      <a:r>
                        <a:rPr lang="sk-SK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minimálne pri 5000 podaniach ročne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 cieľom dosiahnuť </a:t>
                      </a:r>
                      <a:r>
                        <a:rPr lang="sk-SK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minimálne úroveň 3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podľa Výnosu o štandardoch.  Pomôckou žiadateľovi pri výbere vhodných e-služieb, pre účely tejto výzvy, sú služby monitorované a merané prostredníctvom e</a:t>
                      </a:r>
                      <a:r>
                        <a:rPr lang="sk-SK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sk-SK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Government</a:t>
                      </a:r>
                      <a:r>
                        <a:rPr lang="sk-SK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benchmarku 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(viď príloha 3) a/ alebo už identifikované prioritné</a:t>
                      </a:r>
                      <a:r>
                        <a:rPr lang="sk-SK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okruhy 25 životných situácií</a:t>
                      </a:r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(viď príloha 4).</a:t>
                      </a:r>
                    </a:p>
                    <a:p>
                      <a:r>
                        <a:rPr lang="sk-SK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Žiadatelia môžu vytvoriť nové služby ako aj zlepšovať súčasné. Jednou z možností zlepšovania je aj spojenie viacerých súčasných menej využívaných e-služieb do efektívnejšej služby s napr. len jedným e-formulárom.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065526"/>
                  </a:ext>
                </a:extLst>
              </a:tr>
              <a:tr h="433760"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Zoznam podmienok poskytnutia príspevku a príloh žiadosti o NFP potrebných na preukázanie </a:t>
                      </a: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oprávnenosti aktivít realizácie projektu</a:t>
                      </a: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je uvedený v nasledujúcej tabuľke: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470164"/>
                  </a:ext>
                </a:extLst>
              </a:tr>
              <a:tr h="43376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Znenie podmienky poskytnutia príspevku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Popis podmienky poskytnutia príspevku a spôsob formy jej overenia na preukázanie jej splnenia 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8509167"/>
                  </a:ext>
                </a:extLst>
              </a:tr>
              <a:tr h="17817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Podmienka, že aktivity, ktoré prinesú zlepšenia služieb </a:t>
                      </a:r>
                      <a:r>
                        <a:rPr lang="sk-SK" sz="1600" b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eGov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pre občana a/ alebo pre podnikateľa, sú obsiahnuté v daných typoch aktivít.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Zlepšenia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služieb </a:t>
                      </a:r>
                      <a:r>
                        <a:rPr lang="sk-SK" sz="1600" b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eGov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pre občana a/ alebo pre podnikateľa</a:t>
                      </a: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.(ďalej len služby) sú obsiahnuté v týchto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typoch aktivít</a:t>
                      </a: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 Kompozícia elektronických služieb do zjednodušených životných situácií;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k-SK" sz="1600" b="1" u="sng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Times New Roman" panose="02020603050405020304" pitchFamily="18" charset="0"/>
                        </a:rPr>
                        <a:t>Špecifický cieľ: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 a 7.4.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Žiadosť o NFP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733" marR="467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3821044"/>
                  </a:ext>
                </a:extLst>
              </a:tr>
            </a:tbl>
          </a:graphicData>
        </a:graphic>
      </p:graphicFrame>
      <p:sp>
        <p:nvSpPr>
          <p:cNvPr id="8" name="BlokTextu 7">
            <a:extLst>
              <a:ext uri="{FF2B5EF4-FFF2-40B4-BE49-F238E27FC236}">
                <a16:creationId xmlns:a16="http://schemas.microsoft.com/office/drawing/2014/main" id="{8E9F6DD0-A990-464A-9D44-D4BF34C6FD37}"/>
              </a:ext>
            </a:extLst>
          </p:cNvPr>
          <p:cNvSpPr txBox="1"/>
          <p:nvPr/>
        </p:nvSpPr>
        <p:spPr>
          <a:xfrm>
            <a:off x="9334500" y="6464300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>
                <a:highlight>
                  <a:srgbClr val="00FFFF"/>
                </a:highlight>
              </a:rPr>
              <a:t>Návrh v pripomienkovaní</a:t>
            </a:r>
            <a:endParaRPr lang="en-US" dirty="0">
              <a:highlight>
                <a:srgbClr val="00FFFF"/>
              </a:highlight>
            </a:endParaRP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91CE4D23-0596-402F-986D-0D516D3D5C01}"/>
              </a:ext>
            </a:extLst>
          </p:cNvPr>
          <p:cNvSpPr txBox="1"/>
          <p:nvPr/>
        </p:nvSpPr>
        <p:spPr>
          <a:xfrm>
            <a:off x="429802" y="4278"/>
            <a:ext cx="11774826" cy="41549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sk-SK" sz="2100" dirty="0">
                <a:solidFill>
                  <a:schemeClr val="bg1"/>
                </a:solidFill>
                <a:latin typeface="Arial"/>
                <a:cs typeface="Arial"/>
              </a:rPr>
              <a:t>Malé zlepšenia </a:t>
            </a:r>
            <a:r>
              <a:rPr lang="sk-SK" sz="2100" dirty="0" err="1">
                <a:solidFill>
                  <a:schemeClr val="bg1"/>
                </a:solidFill>
                <a:latin typeface="Arial"/>
                <a:cs typeface="Arial"/>
              </a:rPr>
              <a:t>eGov</a:t>
            </a:r>
            <a:r>
              <a:rPr lang="sk-SK" sz="2100" dirty="0">
                <a:solidFill>
                  <a:schemeClr val="bg1"/>
                </a:solidFill>
                <a:latin typeface="Arial"/>
                <a:cs typeface="Arial"/>
              </a:rPr>
              <a:t> služieb – výber z návrhu aktuálnej DV</a:t>
            </a:r>
          </a:p>
        </p:txBody>
      </p:sp>
    </p:spTree>
    <p:extLst>
      <p:ext uri="{BB962C8B-B14F-4D97-AF65-F5344CB8AC3E}">
        <p14:creationId xmlns:p14="http://schemas.microsoft.com/office/powerpoint/2010/main" val="3639639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B48B4BCB-A79F-428A-85B0-0F91413085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578855"/>
              </p:ext>
            </p:extLst>
          </p:nvPr>
        </p:nvGraphicFramePr>
        <p:xfrm>
          <a:off x="127001" y="258422"/>
          <a:ext cx="11937999" cy="6187440"/>
        </p:xfrm>
        <a:graphic>
          <a:graphicData uri="http://schemas.openxmlformats.org/drawingml/2006/table">
            <a:tbl>
              <a:tblPr firstRow="1" firstCol="1" bandRow="1"/>
              <a:tblGrid>
                <a:gridCol w="249837">
                  <a:extLst>
                    <a:ext uri="{9D8B030D-6E8A-4147-A177-3AD203B41FA5}">
                      <a16:colId xmlns:a16="http://schemas.microsoft.com/office/drawing/2014/main" val="1660563875"/>
                    </a:ext>
                  </a:extLst>
                </a:gridCol>
                <a:gridCol w="1118848">
                  <a:extLst>
                    <a:ext uri="{9D8B030D-6E8A-4147-A177-3AD203B41FA5}">
                      <a16:colId xmlns:a16="http://schemas.microsoft.com/office/drawing/2014/main" val="580795969"/>
                    </a:ext>
                  </a:extLst>
                </a:gridCol>
                <a:gridCol w="10569314">
                  <a:extLst>
                    <a:ext uri="{9D8B030D-6E8A-4147-A177-3AD203B41FA5}">
                      <a16:colId xmlns:a16="http://schemas.microsoft.com/office/drawing/2014/main" val="2310437331"/>
                    </a:ext>
                  </a:extLst>
                </a:gridCol>
              </a:tblGrid>
              <a:tr h="32848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266" marR="252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Podmienka, že služba je obsiahnutá vo schválených RZ alebo v popisoch procesov, ktoré sú výstupom OP EVS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266" marR="252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Žiadateľ je povinný preukázať, že služba, ktorá je obsahom jeho projektu je obsiahnutá  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 schválených RZ a/ alebo </a:t>
                      </a:r>
                    </a:p>
                    <a:p>
                      <a:pPr lvl="0"/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služby boli súčasťou návrhov mapovania procesov zlepšení e-služieb pre občana a/ alebo podnikateľa ako súčasť výstupov projektu OP EVS (MV SR) - zoznam týchto výstupov je uvedený v prílohe č. 1 tejto výzvy. Žiadateľ je povinný doložiť potvrdenie od MV SR, Sekcie verejnej správy (že má k dispozícii návrhy na zlepšenia e-služieb pre občana a/ alebo podnikateľa ako súčasť výstupov projektu OP EVS) pred predložením Štúdie uskutočniteľnosti na schválenie do Riadiaceho výboru.</a:t>
                      </a:r>
                    </a:p>
                    <a:p>
                      <a:pPr lvl="0"/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 prípade, ak žiadateľ nespĺňa podmienky uvedené v bodoch a) alebo b) vyššie, žiadateľ vypracuje individuálne optimalizáciu procesov v spolupráci s MV SR, SVS v zmysle metodiky optimalizácie procesov.</a:t>
                      </a:r>
                    </a:p>
                    <a:p>
                      <a:r>
                        <a:rPr lang="sk-SK" sz="1400" b="1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Špecifický cieľ</a:t>
                      </a:r>
                      <a:r>
                        <a:rPr lang="sk-SK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7.3 a 7.4.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k-SK" sz="1400" b="1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 preukázania: 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Informácia o schválenom RZ v ŠU, </a:t>
                      </a:r>
                    </a:p>
                    <a:p>
                      <a:pPr lvl="0"/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c)  písomné </a:t>
                      </a:r>
                      <a:r>
                        <a:rPr lang="sk-SK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povrdenie</a:t>
                      </a:r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od MV SR</a:t>
                      </a:r>
                      <a:r>
                        <a:rPr lang="sk-SK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Sekciou verejnej správy, že žiadateľ má k dispozícii návrhy na zlepšenia e-služieb pre občana a/ alebo podnikateľa ako súčasť výstupov projektu OP EVS ako </a:t>
                      </a:r>
                      <a:r>
                        <a:rPr lang="sk-SK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samostatnná</a:t>
                      </a:r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príloha ŠU.</a:t>
                      </a:r>
                    </a:p>
                    <a:p>
                      <a:r>
                        <a:rPr lang="en-US" sz="1400" b="1" u="sng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Spôsob</a:t>
                      </a:r>
                      <a:r>
                        <a:rPr lang="en-US" sz="1400" b="1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u="sng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overenia</a:t>
                      </a:r>
                      <a:r>
                        <a:rPr lang="en-US" sz="1400" b="1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Schválené RZ viď</a:t>
                      </a:r>
                      <a:r>
                        <a:rPr lang="sk-SK" sz="140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sk-SK" sz="1400" u="sng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</a:t>
                      </a:r>
                      <a:r>
                        <a:rPr lang="sk-SK" sz="1400" u="sng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ink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b) a c) Písomné potvrdenie ako </a:t>
                      </a:r>
                      <a:r>
                        <a:rPr lang="sk-SK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samostatnná</a:t>
                      </a:r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príloha k </a:t>
                      </a:r>
                      <a:r>
                        <a:rPr lang="sk-SK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ŽoNF</a:t>
                      </a:r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266" marR="252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3458762"/>
                  </a:ext>
                </a:extLst>
              </a:tr>
              <a:tr h="25146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266" marR="252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Podmienka, ktoré vymedzuje typy zlepšení e-služieb pre občana a/ alebo podnikateľa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266" marR="252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k-SK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odmienkou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poskytnutia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prispevku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žiadateľ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splní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podmienku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prinesie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aspoň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jedne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typ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zlepšenia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e-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služieb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zlepšenie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služby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alebo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časti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konkrétnej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služby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súlade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atribútmi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uvedenými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prílohe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č.2,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ktoré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popisujú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čo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všetko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má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e-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služba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obsahovať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zabezpečenie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dobrej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zákazníckej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skúsenosti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používateľa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v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súlade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 </a:t>
                      </a:r>
                      <a:r>
                        <a:rPr lang="sk-SK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jednotným dizajn manuálom e-služieb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nastavenie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aktívnych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„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listenerov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pre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registráciu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udalostí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vytvorenie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integračných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väzieb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cez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platformu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integrácie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údajov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4) 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umožnenie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platenia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kartou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 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5)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prihlasovanie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podpisovanie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pomocou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Smartfonu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vtedy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keď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bude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centrálne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riešenie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 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dispozícii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), 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6) 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dosiahnutie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multikanálového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prístupu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7) 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responzívny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dizajn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8) 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zriadenie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proaktívnej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služby</a:t>
                      </a:r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úroveň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 v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zmysle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výnosu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 </a:t>
                      </a:r>
                      <a:r>
                        <a:rPr lang="en-US" sz="14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štandardoch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k-SK" sz="14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k-SK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Špecifický cieľ: 7.3 a 7.4.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k-SK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Forma preukázania: ŠU</a:t>
                      </a:r>
                      <a:endParaRPr lang="sk-SK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sk-SK" sz="1400" b="1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Spôsob overenia: </a:t>
                      </a:r>
                      <a:r>
                        <a:rPr lang="sk-SK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Žiadosť o NFP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266" marR="252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950249"/>
                  </a:ext>
                </a:extLst>
              </a:tr>
            </a:tbl>
          </a:graphicData>
        </a:graphic>
      </p:graphicFrame>
      <p:sp>
        <p:nvSpPr>
          <p:cNvPr id="5" name="BlokTextu 4">
            <a:extLst>
              <a:ext uri="{FF2B5EF4-FFF2-40B4-BE49-F238E27FC236}">
                <a16:creationId xmlns:a16="http://schemas.microsoft.com/office/drawing/2014/main" id="{29182335-AAAB-45C7-8F6D-7F53F0D204A6}"/>
              </a:ext>
            </a:extLst>
          </p:cNvPr>
          <p:cNvSpPr txBox="1"/>
          <p:nvPr/>
        </p:nvSpPr>
        <p:spPr>
          <a:xfrm>
            <a:off x="9334500" y="6464300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>
                <a:highlight>
                  <a:srgbClr val="00FFFF"/>
                </a:highlight>
              </a:rPr>
              <a:t>Návrh v pripomienkovaní</a:t>
            </a:r>
            <a:endParaRPr lang="en-US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998744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ľka 3">
            <a:extLst>
              <a:ext uri="{FF2B5EF4-FFF2-40B4-BE49-F238E27FC236}">
                <a16:creationId xmlns:a16="http://schemas.microsoft.com/office/drawing/2014/main" id="{D8D55331-3F6F-4B20-A43F-81F55E1B80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194743"/>
              </p:ext>
            </p:extLst>
          </p:nvPr>
        </p:nvGraphicFramePr>
        <p:xfrm>
          <a:off x="215900" y="304800"/>
          <a:ext cx="11633201" cy="5786120"/>
        </p:xfrm>
        <a:graphic>
          <a:graphicData uri="http://schemas.openxmlformats.org/drawingml/2006/table">
            <a:tbl>
              <a:tblPr firstRow="1" firstCol="1" bandRow="1"/>
              <a:tblGrid>
                <a:gridCol w="292100">
                  <a:extLst>
                    <a:ext uri="{9D8B030D-6E8A-4147-A177-3AD203B41FA5}">
                      <a16:colId xmlns:a16="http://schemas.microsoft.com/office/drawing/2014/main" val="1375158613"/>
                    </a:ext>
                  </a:extLst>
                </a:gridCol>
                <a:gridCol w="1612900">
                  <a:extLst>
                    <a:ext uri="{9D8B030D-6E8A-4147-A177-3AD203B41FA5}">
                      <a16:colId xmlns:a16="http://schemas.microsoft.com/office/drawing/2014/main" val="2216938286"/>
                    </a:ext>
                  </a:extLst>
                </a:gridCol>
                <a:gridCol w="9728201">
                  <a:extLst>
                    <a:ext uri="{9D8B030D-6E8A-4147-A177-3AD203B41FA5}">
                      <a16:colId xmlns:a16="http://schemas.microsoft.com/office/drawing/2014/main" val="1617803576"/>
                    </a:ext>
                  </a:extLst>
                </a:gridCol>
              </a:tblGrid>
              <a:tr h="1066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602" marR="35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strike="sngStrike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 vyhlásenia VO žiadateľom</a:t>
                      </a:r>
                      <a:endParaRPr lang="sk-SK" sz="1600" strike="sngStrik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602" marR="35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strike="sngStrike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odmienkou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poskytnutia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prispevku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že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žiadateľ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pred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predložením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ŹoNFP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vyhlásil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verejné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strike="sngStrike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obstarávanie</a:t>
                      </a: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sk-SK" sz="1600" strike="sngStrik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strike="sngStrike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Špecifický cieľ: </a:t>
                      </a:r>
                      <a:r>
                        <a:rPr lang="sk-SK" sz="1600" b="1" strike="sngStrike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 a 7.4.</a:t>
                      </a:r>
                      <a:endParaRPr lang="sk-SK" sz="1600" strike="sngStrik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strike="sngStrike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 </a:t>
                      </a:r>
                      <a:r>
                        <a:rPr lang="sk-SK" sz="1600" b="1" strike="sngStrike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Zverejnené vyhlásené VO</a:t>
                      </a:r>
                      <a:endParaRPr lang="sk-SK" sz="1600" strike="sngStrik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strike="sngStrike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 </a:t>
                      </a:r>
                      <a:r>
                        <a:rPr lang="sk-SK" sz="1600" b="1" strike="sngStrike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 </a:t>
                      </a:r>
                      <a:endParaRPr lang="sk-SK" sz="1600" strike="sngStrike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602" marR="35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2750842"/>
                  </a:ext>
                </a:extLst>
              </a:tr>
              <a:tr h="2082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602" marR="35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 dosiahnutia minimálnej úrovne služieb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602" marR="35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Žiadateľ dosiahne minimálne úroveň 3 služby verejnej správy (viď. výnos o štandardoch, §47) pre každú zlepšovanú službu.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Pri definovaní úrovne služby (napr. pri opise projektu) žiadateľ uvedie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49580" algn="l"/>
                        </a:tabLs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kvantitatívne - súčasnú hodnotu úrovne služby a plánovanú dosiahnutú úroveň služby a </a:t>
                      </a:r>
                      <a:endParaRPr lang="sk-SK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49580" algn="l"/>
                        </a:tabLs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kvalitatívne - preukáže prílohami o súčasnom stave služby pomocou </a:t>
                      </a:r>
                      <a:r>
                        <a:rPr lang="sk-SK" sz="1600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printscreen</a:t>
                      </a: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obrázkov v prílohe </a:t>
                      </a:r>
                      <a:r>
                        <a:rPr lang="sk-SK" sz="1600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ŹoNFP</a:t>
                      </a: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"Súčasná úroveň služieb"- ak je to relevantné (</a:t>
                      </a:r>
                      <a:r>
                        <a:rPr lang="sk-SK" sz="1600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tj</a:t>
                      </a: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táto podmienka sa netýka len služieb na súčasnej úrovni 0)</a:t>
                      </a:r>
                      <a:endParaRPr lang="sk-SK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Špecifický cieľ: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 a 7.4.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NFP, príloha "Súčasná úroveň služieb"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Žiadosť o NFP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602" marR="35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1475278"/>
                  </a:ext>
                </a:extLst>
              </a:tr>
              <a:tr h="22447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602" marR="35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Preukázanie súladu s jednotným dizajn manuálom e-služieb 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602" marR="356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4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Žiadateľ sa pri príprave projektu obráti na ÚPPVII/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Sekciu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riadenia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informatizácie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,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ktorá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za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oblasť</a:t>
                      </a:r>
                      <a:r>
                        <a:rPr lang="sk-SK" sz="14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Behaviorálnych inovácií a 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v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súlade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s </a:t>
                      </a:r>
                      <a:r>
                        <a:rPr lang="en-US" sz="1400" dirty="0" err="1">
                          <a:effectLst/>
                          <a:highlight>
                            <a:srgbClr val="FFFF00"/>
                          </a:highlight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Memorandom</a:t>
                      </a:r>
                      <a:r>
                        <a:rPr lang="en-US" sz="1400" dirty="0">
                          <a:effectLst/>
                          <a:highlight>
                            <a:srgbClr val="FFFF00"/>
                          </a:highlight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o </a:t>
                      </a:r>
                      <a:r>
                        <a:rPr lang="en-US" sz="1400" dirty="0" err="1">
                          <a:effectLst/>
                          <a:highlight>
                            <a:srgbClr val="FFFF00"/>
                          </a:highlight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spolupráci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14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preverí, či pripravenosť a postupy projektu sú v súlade s najlepšími praktikami užívateľskej prívetivosti a zákazníckej skúsenosti podľa </a:t>
                      </a: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jednotného dizajn manuálu e-služieb </a:t>
                      </a:r>
                      <a:r>
                        <a:rPr lang="sk-SK" sz="14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sk-SK" sz="1400" dirty="0">
                          <a:effectLst/>
                          <a:highlight>
                            <a:srgbClr val="FFFF00"/>
                          </a:highlight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príloha 5</a:t>
                      </a:r>
                      <a:r>
                        <a:rPr lang="sk-SK" sz="14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). 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Žiadateľ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je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povinný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si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túto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podmienku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overiť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s UPPVII/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Sekciou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riadenia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informatizácie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–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oblasťou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BI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pred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predložením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Štúdie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uskutočniteľnosti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na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schválenie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do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Riadiaceho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výboru</a:t>
                      </a: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.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 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400" b="1" u="sng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Špecifický cieľ: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 a 7.4.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</a:t>
                      </a: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4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</a:t>
                      </a:r>
                      <a:endParaRPr lang="sk-SK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0603412"/>
                  </a:ext>
                </a:extLst>
              </a:tr>
            </a:tbl>
          </a:graphicData>
        </a:graphic>
      </p:graphicFrame>
      <p:sp>
        <p:nvSpPr>
          <p:cNvPr id="5" name="BlokTextu 4">
            <a:extLst>
              <a:ext uri="{FF2B5EF4-FFF2-40B4-BE49-F238E27FC236}">
                <a16:creationId xmlns:a16="http://schemas.microsoft.com/office/drawing/2014/main" id="{BC1CEF00-2847-40E9-843F-899A2F4FA1FC}"/>
              </a:ext>
            </a:extLst>
          </p:cNvPr>
          <p:cNvSpPr txBox="1"/>
          <p:nvPr/>
        </p:nvSpPr>
        <p:spPr>
          <a:xfrm>
            <a:off x="9334500" y="6464300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>
                <a:highlight>
                  <a:srgbClr val="00FFFF"/>
                </a:highlight>
              </a:rPr>
              <a:t>Návrh v pripomienkovaní</a:t>
            </a:r>
            <a:endParaRPr lang="en-US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31688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1772E5BC-1781-4F80-A21B-7A10ADEB47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566738"/>
              </p:ext>
            </p:extLst>
          </p:nvPr>
        </p:nvGraphicFramePr>
        <p:xfrm>
          <a:off x="254001" y="190500"/>
          <a:ext cx="11645899" cy="6502400"/>
        </p:xfrm>
        <a:graphic>
          <a:graphicData uri="http://schemas.openxmlformats.org/drawingml/2006/table">
            <a:tbl>
              <a:tblPr firstRow="1" firstCol="1" bandRow="1"/>
              <a:tblGrid>
                <a:gridCol w="314453">
                  <a:extLst>
                    <a:ext uri="{9D8B030D-6E8A-4147-A177-3AD203B41FA5}">
                      <a16:colId xmlns:a16="http://schemas.microsoft.com/office/drawing/2014/main" val="4280821791"/>
                    </a:ext>
                  </a:extLst>
                </a:gridCol>
                <a:gridCol w="1522316">
                  <a:extLst>
                    <a:ext uri="{9D8B030D-6E8A-4147-A177-3AD203B41FA5}">
                      <a16:colId xmlns:a16="http://schemas.microsoft.com/office/drawing/2014/main" val="2660390397"/>
                    </a:ext>
                  </a:extLst>
                </a:gridCol>
                <a:gridCol w="9809130">
                  <a:extLst>
                    <a:ext uri="{9D8B030D-6E8A-4147-A177-3AD203B41FA5}">
                      <a16:colId xmlns:a16="http://schemas.microsoft.com/office/drawing/2014/main" val="1895404743"/>
                    </a:ext>
                  </a:extLst>
                </a:gridCol>
              </a:tblGrid>
              <a:tr h="1079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 trvania projektu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Maximálne</a:t>
                      </a:r>
                      <a:r>
                        <a:rPr lang="en-US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US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mesiacov</a:t>
                      </a:r>
                      <a:r>
                        <a:rPr lang="en-US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(od </a:t>
                      </a:r>
                      <a:r>
                        <a:rPr lang="en-US" sz="1600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podpisu</a:t>
                      </a:r>
                      <a:r>
                        <a:rPr lang="en-US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zmluvy</a:t>
                      </a:r>
                      <a:r>
                        <a:rPr lang="en-US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 NFP).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Špecifický cieľ: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 a 7.4.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Žiadosť o NFP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413341"/>
                  </a:ext>
                </a:extLst>
              </a:tr>
              <a:tr h="12573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Podmienka, že služba bude dostupná cez UPVS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Žiadateľ zabezpečí, že služba bude dostupná cez UPVS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Špecifický cieľ: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 a 7.4.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Žiadosť o NF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068992"/>
                  </a:ext>
                </a:extLst>
              </a:tr>
              <a:tr h="22733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Podmienka, že služba bude volaná</a:t>
                      </a:r>
                      <a:r>
                        <a:rPr lang="sk-SK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cez webAPI Gateway 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Žiadateľ zabezpečí, že služba bude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zrealizovaná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resp.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upravená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tak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aby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jej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volaní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realizoval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prístup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backend (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volanie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backendových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služieb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výlučne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cez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webAPI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Gateway (v 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zmysle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zákona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eGovernmente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Modul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procesnej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integrácie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integrácie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údajov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bod a)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jednotné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pripojenie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interakcia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prístupových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miest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). Toto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platí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 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prípade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všetkých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prípadov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spustenia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služby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tzn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aj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 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prípade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spustenia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služby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cez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rezortný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portál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Takto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publikovanú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službu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možné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prepoužiť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aj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budúcich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scenároch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napr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sprístupnenie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tretím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stranám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a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umožní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to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monitorovanie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využívanosti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služby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Táto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relevantná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 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platná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len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ak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bude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 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čase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realizácie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projektu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centrálna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webAPI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Gateway v 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dispozícii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Arial Narrow" panose="020B0606020202030204" pitchFamily="34" charset="0"/>
                          <a:cs typeface="Arial Narrow" panose="020B0606020202030204" pitchFamily="34" charset="0"/>
                        </a:rPr>
                        <a:t>Špecifický cieľ: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7.3 a 7.4.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Žiadosť o NF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196220"/>
                  </a:ext>
                </a:extLst>
              </a:tr>
              <a:tr h="1727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Podmienka, že hlavné aktivity projektu sú vo vecnom súlade s oprávnenými aktivitami OPII 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Hlavné aktivity projektu musia byť vo vecnom súlade s oprávnenými aktivitami OPII, ktoré zodpovedajú nasledovným špecifickým cieľom PO7 OPII: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A. Kompozícia elektronických služieb do zjednodušených životných situácií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NFP, časť 7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NFP, časť 7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2348631"/>
                  </a:ext>
                </a:extLst>
              </a:tr>
            </a:tbl>
          </a:graphicData>
        </a:graphic>
      </p:graphicFrame>
      <p:sp>
        <p:nvSpPr>
          <p:cNvPr id="6" name="BlokTextu 5">
            <a:extLst>
              <a:ext uri="{FF2B5EF4-FFF2-40B4-BE49-F238E27FC236}">
                <a16:creationId xmlns:a16="http://schemas.microsoft.com/office/drawing/2014/main" id="{834E9EA0-BBE5-422E-9060-D2087BCF4905}"/>
              </a:ext>
            </a:extLst>
          </p:cNvPr>
          <p:cNvSpPr txBox="1"/>
          <p:nvPr/>
        </p:nvSpPr>
        <p:spPr>
          <a:xfrm>
            <a:off x="9334500" y="6464300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>
                <a:highlight>
                  <a:srgbClr val="00FFFF"/>
                </a:highlight>
              </a:rPr>
              <a:t>Návrh v pripomienkovaní</a:t>
            </a:r>
            <a:endParaRPr lang="en-US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48765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ľka 4">
            <a:extLst>
              <a:ext uri="{FF2B5EF4-FFF2-40B4-BE49-F238E27FC236}">
                <a16:creationId xmlns:a16="http://schemas.microsoft.com/office/drawing/2014/main" id="{1772E5BC-1781-4F80-A21B-7A10ADEB4741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279400"/>
          <a:ext cx="11353799" cy="2374900"/>
        </p:xfrm>
        <a:graphic>
          <a:graphicData uri="http://schemas.openxmlformats.org/drawingml/2006/table">
            <a:tbl>
              <a:tblPr firstRow="1" firstCol="1" bandRow="1"/>
              <a:tblGrid>
                <a:gridCol w="306566">
                  <a:extLst>
                    <a:ext uri="{9D8B030D-6E8A-4147-A177-3AD203B41FA5}">
                      <a16:colId xmlns:a16="http://schemas.microsoft.com/office/drawing/2014/main" val="4280821791"/>
                    </a:ext>
                  </a:extLst>
                </a:gridCol>
                <a:gridCol w="1484133">
                  <a:extLst>
                    <a:ext uri="{9D8B030D-6E8A-4147-A177-3AD203B41FA5}">
                      <a16:colId xmlns:a16="http://schemas.microsoft.com/office/drawing/2014/main" val="2660390397"/>
                    </a:ext>
                  </a:extLst>
                </a:gridCol>
                <a:gridCol w="9563100">
                  <a:extLst>
                    <a:ext uri="{9D8B030D-6E8A-4147-A177-3AD203B41FA5}">
                      <a16:colId xmlns:a16="http://schemas.microsoft.com/office/drawing/2014/main" val="1895404743"/>
                    </a:ext>
                  </a:extLst>
                </a:gridCol>
              </a:tblGrid>
              <a:tr h="23749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Podmienka, že žiadateľ neukončil fyzickú realizáciu všetkých oprávnených aktivít projektu pred predložením žiadosti o NFP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Žiadateľ nesmie ukončiť fyzickú realizáciu všetkých oprávnených aktivít projektu pred predložením žiadosti o NFP, t. j. nesmú byť plne zrealizované všetky oprávnené aktivity projektu pred predložením žiadosti o NFP na SO OPII.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NFP, časť 9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NFP, časť 9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ea typeface="SimSun" panose="02010600030101010101" pitchFamily="2" charset="-122"/>
                          <a:cs typeface="Arial" panose="020B0604020202020204" pitchFamily="34" charset="0"/>
                        </a:rPr>
                        <a:t>Bez osobitnej prílohy.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3188" marR="33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6680314"/>
                  </a:ext>
                </a:extLst>
              </a:tr>
            </a:tbl>
          </a:graphicData>
        </a:graphic>
      </p:graphicFrame>
      <p:graphicFrame>
        <p:nvGraphicFramePr>
          <p:cNvPr id="3" name="Tabuľka 2">
            <a:extLst>
              <a:ext uri="{FF2B5EF4-FFF2-40B4-BE49-F238E27FC236}">
                <a16:creationId xmlns:a16="http://schemas.microsoft.com/office/drawing/2014/main" id="{FBC1DD22-DBE9-4026-87DE-672674183823}"/>
              </a:ext>
            </a:extLst>
          </p:cNvPr>
          <p:cNvGraphicFramePr>
            <a:graphicFrameLocks noGrp="1"/>
          </p:cNvGraphicFramePr>
          <p:nvPr/>
        </p:nvGraphicFramePr>
        <p:xfrm>
          <a:off x="457201" y="3920014"/>
          <a:ext cx="11353799" cy="2358390"/>
        </p:xfrm>
        <a:graphic>
          <a:graphicData uri="http://schemas.openxmlformats.org/drawingml/2006/table">
            <a:tbl>
              <a:tblPr firstRow="1" firstCol="1" bandRow="1"/>
              <a:tblGrid>
                <a:gridCol w="456943">
                  <a:extLst>
                    <a:ext uri="{9D8B030D-6E8A-4147-A177-3AD203B41FA5}">
                      <a16:colId xmlns:a16="http://schemas.microsoft.com/office/drawing/2014/main" val="2972437815"/>
                    </a:ext>
                  </a:extLst>
                </a:gridCol>
                <a:gridCol w="1333756">
                  <a:extLst>
                    <a:ext uri="{9D8B030D-6E8A-4147-A177-3AD203B41FA5}">
                      <a16:colId xmlns:a16="http://schemas.microsoft.com/office/drawing/2014/main" val="3295366049"/>
                    </a:ext>
                  </a:extLst>
                </a:gridCol>
                <a:gridCol w="9563100">
                  <a:extLst>
                    <a:ext uri="{9D8B030D-6E8A-4147-A177-3AD203B41FA5}">
                      <a16:colId xmlns:a16="http://schemas.microsoft.com/office/drawing/2014/main" val="2799994132"/>
                    </a:ext>
                  </a:extLst>
                </a:gridCol>
              </a:tblGrid>
              <a:tr h="255270"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Kategória podmienok poskytnutia príspevku: </a:t>
                      </a: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OPRÁVNENOSŤ VÝDAVKOV REALIZÁCIE PROJEKTU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410281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Znenie podmienky poskytnutia príspevku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Popis podmienky poskytnutia príspevku a spôsob formy jej overenia na preukázanie jej splnenia 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904285"/>
                  </a:ext>
                </a:extLst>
              </a:tr>
              <a:tr h="57721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Podmienka oprávnenosti výdavkov na základe  početnosti</a:t>
                      </a:r>
                      <a:endParaRPr lang="sk-SK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sk-SK" sz="1600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Oprávnené sú tie výdavky na projekt, ktoré sa budú viazať na zlepšenie služby s početnosťou nad 5000 podaní ročne.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Početnosť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služby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potrebné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definovať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celkovým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číslom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výskytu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služby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za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rok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uviesť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k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nej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zdroj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informácií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výpočtu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kto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zákazníkom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služby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občan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podnikateľ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obaja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),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pričom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minimálny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limit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početnosti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služby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stanovený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5.000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podaní</a:t>
                      </a:r>
                      <a:r>
                        <a:rPr lang="en-US" sz="1600" i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i="1" dirty="0" err="1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ročne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Forma preukázania: 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Žiadosť o NFP, časť x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b="1" u="sng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Spôsob overenia:</a:t>
                      </a:r>
                      <a:r>
                        <a:rPr lang="sk-SK" sz="1600" b="1" dirty="0"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Žiadosť o NFP, časť x</a:t>
                      </a:r>
                      <a:endParaRPr lang="sk-SK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995843"/>
                  </a:ext>
                </a:extLst>
              </a:tr>
            </a:tbl>
          </a:graphicData>
        </a:graphic>
      </p:graphicFrame>
      <p:sp>
        <p:nvSpPr>
          <p:cNvPr id="4" name="BlokTextu 3">
            <a:extLst>
              <a:ext uri="{FF2B5EF4-FFF2-40B4-BE49-F238E27FC236}">
                <a16:creationId xmlns:a16="http://schemas.microsoft.com/office/drawing/2014/main" id="{57E2C3E9-D997-4E0D-97EC-CDCF34524207}"/>
              </a:ext>
            </a:extLst>
          </p:cNvPr>
          <p:cNvSpPr txBox="1"/>
          <p:nvPr/>
        </p:nvSpPr>
        <p:spPr>
          <a:xfrm>
            <a:off x="393700" y="2806700"/>
            <a:ext cx="4991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Ad ďalšie došlé pripomienky/ </a:t>
            </a:r>
          </a:p>
          <a:p>
            <a:r>
              <a:rPr lang="sk-SK" dirty="0"/>
              <a:t>+ </a:t>
            </a:r>
            <a:r>
              <a:rPr lang="en-US" dirty="0" err="1"/>
              <a:t>podmienka</a:t>
            </a:r>
            <a:r>
              <a:rPr lang="en-US" dirty="0"/>
              <a:t>, </a:t>
            </a:r>
            <a:r>
              <a:rPr lang="en-US" dirty="0" err="1"/>
              <a:t>že</a:t>
            </a:r>
            <a:r>
              <a:rPr lang="en-US" dirty="0"/>
              <a:t> </a:t>
            </a:r>
            <a:r>
              <a:rPr lang="en-US" dirty="0" err="1"/>
              <a:t>žiadateľ</a:t>
            </a:r>
            <a:r>
              <a:rPr lang="en-US" dirty="0"/>
              <a:t> </a:t>
            </a:r>
            <a:r>
              <a:rPr lang="en-US" dirty="0" err="1"/>
              <a:t>má</a:t>
            </a:r>
            <a:r>
              <a:rPr lang="en-US" dirty="0"/>
              <a:t> </a:t>
            </a:r>
            <a:r>
              <a:rPr lang="en-US" dirty="0" err="1"/>
              <a:t>schválenú</a:t>
            </a:r>
            <a:r>
              <a:rPr lang="en-US" dirty="0"/>
              <a:t> KRIS</a:t>
            </a:r>
            <a:endParaRPr lang="sk-SK" dirty="0"/>
          </a:p>
          <a:p>
            <a:r>
              <a:rPr lang="sk-SK" dirty="0"/>
              <a:t>+ </a:t>
            </a:r>
            <a:r>
              <a:rPr lang="en-US" dirty="0"/>
              <a:t>Memorandum o </a:t>
            </a:r>
            <a:r>
              <a:rPr lang="en-US" dirty="0" err="1"/>
              <a:t>spolupráci</a:t>
            </a:r>
            <a:r>
              <a:rPr lang="en-US" dirty="0"/>
              <a:t> s ÚPPVII </a:t>
            </a:r>
            <a:r>
              <a:rPr lang="sk-SK" dirty="0"/>
              <a:t> a pod.</a:t>
            </a:r>
          </a:p>
          <a:p>
            <a:endParaRPr lang="en-US" dirty="0"/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C945B478-0999-4D56-BBB9-83CE200DF3E6}"/>
              </a:ext>
            </a:extLst>
          </p:cNvPr>
          <p:cNvSpPr txBox="1"/>
          <p:nvPr/>
        </p:nvSpPr>
        <p:spPr>
          <a:xfrm>
            <a:off x="9334500" y="6464300"/>
            <a:ext cx="284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dirty="0">
                <a:highlight>
                  <a:srgbClr val="00FFFF"/>
                </a:highlight>
              </a:rPr>
              <a:t>Návrh v pripomienkovaní</a:t>
            </a:r>
            <a:endParaRPr lang="en-US" dirty="0"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25713923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/>
      <a:lstStyle/>
      <a:style>
        <a:lnRef idx="0">
          <a:schemeClr val="accent1">
            <a:hueOff val="0"/>
            <a:satOff val="0"/>
            <a:lumOff val="0"/>
            <a:alphaOff val="0"/>
          </a:schemeClr>
        </a:lnRef>
        <a:fillRef idx="1">
          <a:schemeClr val="accent1">
            <a:tint val="40000"/>
            <a:hueOff val="0"/>
            <a:satOff val="0"/>
            <a:lumOff val="0"/>
            <a:alphaOff val="0"/>
          </a:schemeClr>
        </a:fillRef>
        <a:effectRef idx="0">
          <a:schemeClr val="accent1">
            <a:tint val="40000"/>
            <a:hueOff val="0"/>
            <a:satOff val="0"/>
            <a:lumOff val="0"/>
            <a:alphaOff val="0"/>
          </a:schemeClr>
        </a:effectRef>
        <a:fontRef idx="minor">
          <a:schemeClr val="dk1">
            <a:hueOff val="0"/>
            <a:satOff val="0"/>
            <a:lumOff val="0"/>
            <a:alphaOff val="0"/>
          </a:schemeClr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0F16249E6FE61498BFB51A825EE2971" ma:contentTypeVersion="1" ma:contentTypeDescription="Umožňuje vytvoriť nový dokument." ma:contentTypeScope="" ma:versionID="94497ba36c9a1f669a6ba779774874f4">
  <xsd:schema xmlns:xsd="http://www.w3.org/2001/XMLSchema" xmlns:xs="http://www.w3.org/2001/XMLSchema" xmlns:p="http://schemas.microsoft.com/office/2006/metadata/properties" xmlns:ns1="http://schemas.microsoft.com/sharepoint/v3" xmlns:ns2="af457a4c-de28-4d38-bda9-e56a61b168cd" targetNamespace="http://schemas.microsoft.com/office/2006/metadata/properties" ma:root="true" ma:fieldsID="670cec3c361b9a7476bb5ceca5f219d0" ns1:_="" ns2:_="">
    <xsd:import namespace="http://schemas.microsoft.com/sharepoint/v3"/>
    <xsd:import namespace="af457a4c-de28-4d38-bda9-e56a61b168c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Dátum začatia plánovania" ma:description="Počiatočný dátum plánovania predstavuje stĺpec lokality vytvorený funkciou Publikovanie. Používa sa na stanovenie dátumu a času, kedy sa táto stránka prvý raz zobrazí návštevníkom lokality." ma:internalName="PublishingStartDate">
      <xsd:simpleType>
        <xsd:restriction base="dms:Unknown"/>
      </xsd:simpleType>
    </xsd:element>
    <xsd:element name="PublishingExpirationDate" ma:index="12" nillable="true" ma:displayName="Dátum ukončenia plánovania" ma:description="Dátum skončenia plánovania predstavuje stĺpec lokality vytvorený funkciou Publikovanie. Používa sa na zadanie dátumu a času, po uplynutí ktorých sa táto stránka nebude viac zobrazovať návštevníkom lokality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457a4c-de28-4d38-bda9-e56a61b168c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entifikátora dokumentu" ma:description="Hodnota identifikátora dokumentu priradená k tejto položke." ma:internalName="_dlc_DocId" ma:readOnly="true">
      <xsd:simpleType>
        <xsd:restriction base="dms:Text"/>
      </xsd:simpleType>
    </xsd:element>
    <xsd:element name="_dlc_DocIdUrl" ma:index="9" nillable="true" ma:displayName="Identifikátor dokumentu" ma:description="Trvalé prepojenie na tento dok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af457a4c-de28-4d38-bda9-e56a61b168cd">CTYWSUCD3UHA-141091253-38</_dlc_DocId>
    <_dlc_DocIdUrl xmlns="af457a4c-de28-4d38-bda9-e56a61b168cd">
      <Url>https://sp1.prod.metais.local/lepsie-sluzby/_layouts/15/DocIdRedir.aspx?ID=CTYWSUCD3UHA-141091253-38</Url>
      <Description>CTYWSUCD3UHA-141091253-38</Description>
    </_dlc_DocIdUrl>
  </documentManagement>
</p:properties>
</file>

<file path=customXml/itemProps1.xml><?xml version="1.0" encoding="utf-8"?>
<ds:datastoreItem xmlns:ds="http://schemas.openxmlformats.org/officeDocument/2006/customXml" ds:itemID="{ABB1253F-B793-42B2-B783-5588F2E6EB29}"/>
</file>

<file path=customXml/itemProps2.xml><?xml version="1.0" encoding="utf-8"?>
<ds:datastoreItem xmlns:ds="http://schemas.openxmlformats.org/officeDocument/2006/customXml" ds:itemID="{857E37D7-0C7E-4255-ABD4-D03DA7E6CFDB}"/>
</file>

<file path=customXml/itemProps3.xml><?xml version="1.0" encoding="utf-8"?>
<ds:datastoreItem xmlns:ds="http://schemas.openxmlformats.org/officeDocument/2006/customXml" ds:itemID="{2253F5BC-6F3C-4F04-BED3-3326CF763EF3}"/>
</file>

<file path=customXml/itemProps4.xml><?xml version="1.0" encoding="utf-8"?>
<ds:datastoreItem xmlns:ds="http://schemas.openxmlformats.org/officeDocument/2006/customXml" ds:itemID="{68868AEB-D7D7-485F-B423-CF9F934838B0}"/>
</file>

<file path=docProps/app.xml><?xml version="1.0" encoding="utf-8"?>
<Properties xmlns="http://schemas.openxmlformats.org/officeDocument/2006/extended-properties" xmlns:vt="http://schemas.openxmlformats.org/officeDocument/2006/docPropsVTypes">
  <TotalTime>33987</TotalTime>
  <Words>1391</Words>
  <Application>Microsoft Office PowerPoint</Application>
  <PresentationFormat>Widescreen</PresentationFormat>
  <Paragraphs>235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SimSun</vt:lpstr>
      <vt:lpstr>Arial</vt:lpstr>
      <vt:lpstr>Arial Narrow</vt:lpstr>
      <vt:lpstr>Calibri</vt:lpstr>
      <vt:lpstr>Calibri Light</vt:lpstr>
      <vt:lpstr>Times New Roman</vt:lpstr>
      <vt:lpstr>Motív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BUSINESS PROMOTION</dc:creator>
  <cp:lastModifiedBy>tomas_kysela</cp:lastModifiedBy>
  <cp:revision>1023</cp:revision>
  <dcterms:created xsi:type="dcterms:W3CDTF">2016-10-12T13:30:59Z</dcterms:created>
  <dcterms:modified xsi:type="dcterms:W3CDTF">2018-03-27T13:55:49Z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0x01010060F16249E6FE61498BFB51A825EE2971</vt:lpwstr>
  </property>
  <property fmtid="{D5CDD505-2E9C-101B-9397-08002B2CF9AE}" pid="3" name="_dlc_DocIdItemGuid">
    <vt:lpwstr>8c5deb28-d2c5-493b-aeb3-5b5b922d06fb</vt:lpwstr>
  </property>
</Properties>
</file>